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7" r:id="rId6"/>
    <p:sldId id="286" r:id="rId7"/>
    <p:sldId id="268" r:id="rId8"/>
    <p:sldId id="276" r:id="rId9"/>
    <p:sldId id="284" r:id="rId10"/>
    <p:sldId id="282" r:id="rId11"/>
    <p:sldId id="285" r:id="rId12"/>
    <p:sldId id="283" r:id="rId13"/>
    <p:sldId id="275" r:id="rId1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F3F"/>
    <a:srgbClr val="D9D9D9"/>
    <a:srgbClr val="615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24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EAD58E-02EE-42CC-8F94-00CFCB3C1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A32D5D9-7BA5-418A-AA84-27A1ECC5B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562EC9C-F38F-4A70-B852-10EC782F4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596953C-60CB-4A9F-B382-C5CD7F06A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AB7A34-86E8-46DA-941E-4FC7A1D82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37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2FB5A-3449-4098-BEFC-D243A16F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A4E70E5-C8C5-408B-987D-90C97F21A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C65A8B0-C38F-473F-847C-80389D877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2A8431-C07B-4367-A190-D99E961F3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3A9EE84-8DBD-474F-91D4-F855263B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742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8992AE4A-227F-47E0-97AE-9EFCE9A6D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DAD214C-8748-4BFA-9E2A-1D674A622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174A3DA-C9BE-44E1-A74F-283766768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9FEF6BA-A08E-438A-89D6-81F70744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B683B44-0150-4818-9ED3-6FA4AA81A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998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E046F6-651B-46C7-868D-186A339E8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071D839-4633-4D8F-8A02-12F5D05AF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BD7C39C-4CFF-47D2-BBCD-E2C2042A2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0D28CA8-C82B-4F58-B3E5-B3702FEA0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FE16698-9B33-4F3D-9641-2AAE149C1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756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B6A27-325F-4E18-9730-36064A9B3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8010DF9-5EE5-4B28-A370-003CFAE1F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AC7AE58-6FFC-4DC6-8FAD-617A6F628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9262DFC-4CA2-4D85-BF07-4826488B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D48293A-DB30-4288-8779-BCA785050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75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6C0AB-5EE7-498F-847D-190AA05A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FC63D6B-BCB5-4E4E-8B0A-D0D32C4B6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BDB5835-561B-4C95-8E45-83CCA7373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047E7CC-1F2D-445D-88B2-B832C4CB1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CB01949-706A-48B7-9CFF-1812E6C76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127C327-D18E-4FE9-8E3A-1DC9BED97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295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D15E70-6C3E-47BF-A510-95DB990FA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1B98D0B-71A2-4BB4-950C-92ECED320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8DA699A-C62F-448F-A0FD-9CA738A49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E7945F6-405D-4A8C-8E7C-D13758A651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884F60A-7A4C-40B6-B171-DEFBEC6FC8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6C96E46-C3C3-4A1D-8421-6C90F1A66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2A08A98-3413-4713-B8E3-945223A34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5358D10-A653-4875-A0FD-4F9315E31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457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FDD8DF-FACD-406E-AE6B-9AC394BEF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55A919E-76F2-434F-8BD4-5D29DFCE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651FC8F-5581-42C3-8FB6-235D68EF5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4156540-8936-4884-8C50-3D506412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45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D45A3CB-D4B0-452D-BE5B-D8824DA3F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B1AB8E3-968D-4BA4-857D-7E0B4DBE8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35209CB-F8A8-4789-8A25-1B5139DA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434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9FF3E-6AFE-4F34-A00A-1F64E1C85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5ACF41-50DE-4B62-92AB-BCED9152F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240DF76-37D3-416B-813B-63D3F8453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5405635-8A2D-44B1-8D6C-7B550732C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4C2D851-F396-42AC-8EDE-2DDF117C2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9E71664-1F49-4097-B67E-5D230EED8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643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706BAC-1B82-4651-BC23-94F0AC10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D2F93BC-6FAA-41C5-89B0-8F5B834490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6627EE6-7AE0-4A26-B162-576B8CC20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0714F77-A38F-47FA-8EEC-C089CDB56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DC983C-749C-45C5-9B8E-71BEFD01F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0FD50D4-9509-4DAE-914D-12256331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0880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EB75D66-26E2-4B21-BAB2-134AD03BB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F2AA962-527B-4EB2-A061-8487A5286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085EEA9-7B5D-4E79-88B0-C197AE0AE3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C7FA188-0EE1-44EA-9020-4812C5117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D6E03A1-0F52-4BFE-93CB-6B7516B47D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900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OZXjxg3xt0?feature=oembed" TargetMode="Externa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AF249-ECE4-4626-8001-824AE2830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780" y="4632779"/>
            <a:ext cx="8584676" cy="1676581"/>
          </a:xfrm>
        </p:spPr>
        <p:txBody>
          <a:bodyPr anchor="t">
            <a:normAutofit/>
          </a:bodyPr>
          <a:lstStyle/>
          <a:p>
            <a:r>
              <a:rPr lang="da-DK" sz="4400" b="1">
                <a:solidFill>
                  <a:srgbClr val="D9D9D9"/>
                </a:solidFill>
              </a:rPr>
              <a:t>Romanjagt</a:t>
            </a:r>
            <a:br>
              <a:rPr lang="da-DK" sz="3400">
                <a:solidFill>
                  <a:srgbClr val="D9D9D9"/>
                </a:solidFill>
              </a:rPr>
            </a:br>
            <a:br>
              <a:rPr lang="da-DK" sz="1800">
                <a:solidFill>
                  <a:srgbClr val="D9D9D9"/>
                </a:solidFill>
              </a:rPr>
            </a:br>
            <a:r>
              <a:rPr lang="da-DK" sz="3400">
                <a:solidFill>
                  <a:srgbClr val="D9D9D9"/>
                </a:solidFill>
              </a:rPr>
              <a:t>4) Romanjagten blæses af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C45045A-6083-4B3E-956A-675823375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44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BD2B2B2-1395-4E7B-87A0-BD34551C0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5336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2875DDC-0225-45F8-B745-78688F2D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5509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F329563-0961-4426-90D2-2DF4888E5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0101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12617755-D451-4BAF-9B55-518297BF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273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6C062C2-3673-4248-BE21-B51B16E63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4865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3C4CDF9E-41ED-4AA4-8035-F30116DC06D4}"/>
              </a:ext>
            </a:extLst>
          </p:cNvPr>
          <p:cNvSpPr/>
          <p:nvPr/>
        </p:nvSpPr>
        <p:spPr>
          <a:xfrm>
            <a:off x="540322" y="579226"/>
            <a:ext cx="3697335" cy="3796066"/>
          </a:xfrm>
          <a:prstGeom prst="rect">
            <a:avLst/>
          </a:prstGeom>
          <a:solidFill>
            <a:srgbClr val="3F3F3F"/>
          </a:solidFill>
          <a:ln>
            <a:solidFill>
              <a:srgbClr val="3F3F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831487B4-C1A0-4BE6-A139-17D5AEA13753}"/>
              </a:ext>
            </a:extLst>
          </p:cNvPr>
          <p:cNvSpPr/>
          <p:nvPr/>
        </p:nvSpPr>
        <p:spPr>
          <a:xfrm>
            <a:off x="3867136" y="579226"/>
            <a:ext cx="7867587" cy="3796066"/>
          </a:xfrm>
          <a:prstGeom prst="rect">
            <a:avLst/>
          </a:prstGeom>
          <a:solidFill>
            <a:srgbClr val="3F3F3F"/>
          </a:solidFill>
          <a:ln>
            <a:solidFill>
              <a:srgbClr val="3F3F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C16EBDBF-E050-5E26-CE1F-1A867B8845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3944" y="4832842"/>
            <a:ext cx="1445932" cy="1445932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9001C697-581C-E712-95CA-205FFD112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53" y="-951741"/>
            <a:ext cx="12407746" cy="4590867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0C77DAA4-E559-880D-17F3-7A8A666400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299" y="-951741"/>
            <a:ext cx="49876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53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051F69-3710-4FEC-B236-77169539F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362053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da-DK" b="0" i="0" u="none" strike="noStrike" baseline="0">
                <a:solidFill>
                  <a:srgbClr val="D9D9D9"/>
                </a:solidFill>
                <a:latin typeface="Calibri" panose="020F0502020204030204" pitchFamily="34" charset="0"/>
              </a:rPr>
              <a:t>Tak for denne gang!</a:t>
            </a:r>
          </a:p>
          <a:p>
            <a:pPr marL="0" indent="0" algn="l">
              <a:buNone/>
            </a:pPr>
            <a:r>
              <a:rPr lang="da-DK" b="0" i="0" u="none" strike="noStrike" baseline="0">
                <a:solidFill>
                  <a:srgbClr val="D9D9D9"/>
                </a:solidFill>
                <a:latin typeface="Calibri" panose="020F0502020204030204" pitchFamily="34" charset="0"/>
              </a:rPr>
              <a:t>Tak for at I ville være med!</a:t>
            </a:r>
          </a:p>
          <a:p>
            <a:pPr marL="0" indent="0" algn="l">
              <a:buNone/>
            </a:pPr>
            <a:r>
              <a:rPr lang="da-DK" b="0" i="0" u="none" strike="noStrike" baseline="0">
                <a:solidFill>
                  <a:srgbClr val="D9D9D9"/>
                </a:solidFill>
                <a:latin typeface="Calibri" panose="020F0502020204030204" pitchFamily="34" charset="0"/>
              </a:rPr>
              <a:t>Tak for at </a:t>
            </a:r>
            <a:r>
              <a:rPr lang="da-DK">
                <a:solidFill>
                  <a:srgbClr val="D9D9D9"/>
                </a:solidFill>
                <a:latin typeface="Calibri" panose="020F0502020204030204" pitchFamily="34" charset="0"/>
              </a:rPr>
              <a:t>være med til at gøre Romanjagten endnu bedre!</a:t>
            </a:r>
          </a:p>
          <a:p>
            <a:pPr marL="0" indent="0" algn="l">
              <a:buNone/>
            </a:pPr>
            <a:endParaRPr lang="da-DK" sz="2000" b="0" i="0" u="none" strike="noStrike" baseline="0">
              <a:solidFill>
                <a:srgbClr val="D9D9D9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endParaRPr lang="da-DK" sz="2000">
              <a:solidFill>
                <a:srgbClr val="D9D9D9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da-DK">
                <a:solidFill>
                  <a:srgbClr val="D9D9D9"/>
                </a:solidFill>
                <a:latin typeface="Calibri" panose="020F0502020204030204" pitchFamily="34" charset="0"/>
              </a:rPr>
              <a:t>Vi ses på biblioteket </a:t>
            </a:r>
            <a:r>
              <a:rPr lang="da-DK">
                <a:solidFill>
                  <a:srgbClr val="D9D9D9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</a:t>
            </a:r>
            <a:br>
              <a:rPr lang="da-DK" sz="2000" b="0" i="0" u="none" strike="noStrike" baseline="0">
                <a:solidFill>
                  <a:srgbClr val="D9D9D9"/>
                </a:solidFill>
                <a:latin typeface="Calibri" panose="020F0502020204030204" pitchFamily="34" charset="0"/>
              </a:rPr>
            </a:br>
            <a:endParaRPr lang="da-DK" sz="2000" b="0" i="0" u="none" strike="noStrike" baseline="0">
              <a:solidFill>
                <a:srgbClr val="D9D9D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849C5F52-F085-4C62-B929-CE65C1014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34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Dagens lektion: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051F69-3710-4FEC-B236-77169539F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362053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</a:rPr>
              <a:t>E</a:t>
            </a:r>
            <a:r>
              <a:rPr lang="da-DK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MNE: ROMANJAGTEN BLÆSES AF</a:t>
            </a:r>
          </a:p>
          <a:p>
            <a:pPr algn="l"/>
            <a:endParaRPr lang="da-DK" sz="2000" dirty="0">
              <a:solidFill>
                <a:srgbClr val="D9D9D9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da-DK" sz="2000" dirty="0">
                <a:solidFill>
                  <a:srgbClr val="D9D9D9"/>
                </a:solidFill>
                <a:latin typeface="Calibri" panose="020F0502020204030204" pitchFamily="34" charset="0"/>
              </a:rPr>
              <a:t>PLAN FOR DAGEN: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Del din læseoplevelse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da-DK" sz="2000" dirty="0">
                <a:solidFill>
                  <a:srgbClr val="D9D9D9"/>
                </a:solidFill>
                <a:latin typeface="Calibri" panose="020F0502020204030204" pitchFamily="34" charset="0"/>
              </a:rPr>
              <a:t>Tid til romanjagttrofæer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Fælles opsamling og evaluering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Romanjagten blæses </a:t>
            </a:r>
            <a:r>
              <a:rPr lang="da-DK" sz="2000" dirty="0">
                <a:solidFill>
                  <a:srgbClr val="D9D9D9"/>
                </a:solidFill>
                <a:latin typeface="Calibri" panose="020F0502020204030204" pitchFamily="34" charset="0"/>
              </a:rPr>
              <a:t>officielt af (+ aflevering af bøger)</a:t>
            </a:r>
            <a:endParaRPr lang="da-DK" sz="2000" b="0" i="0" u="none" strike="noStrike" baseline="0" dirty="0">
              <a:solidFill>
                <a:srgbClr val="D9D9D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849C5F52-F085-4C62-B929-CE65C1014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59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051F69-3710-4FEC-B236-77169539F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504" y="1841325"/>
            <a:ext cx="9958192" cy="4183693"/>
          </a:xfrm>
        </p:spPr>
        <p:txBody>
          <a:bodyPr>
            <a:normAutofit/>
          </a:bodyPr>
          <a:lstStyle/>
          <a:p>
            <a:pPr marL="342900" indent="-342900" algn="l">
              <a:buAutoNum type="arabicPeriod"/>
            </a:pPr>
            <a:r>
              <a:rPr lang="da-DK" sz="36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Det bedste læsested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da-DK" sz="36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Den bedste måde at læse på</a:t>
            </a:r>
          </a:p>
          <a:p>
            <a:pPr marL="342900" indent="-342900" algn="l">
              <a:buAutoNum type="arabicPeriod"/>
            </a:pPr>
            <a:r>
              <a:rPr lang="da-DK" sz="3600" dirty="0">
                <a:solidFill>
                  <a:srgbClr val="D9D9D9"/>
                </a:solidFill>
                <a:latin typeface="Calibri" panose="020F0502020204030204" pitchFamily="34" charset="0"/>
              </a:rPr>
              <a:t>Oplevede I nogle ting, der ikke fungerede (mor forstyrrede, I havde ikke tid osv.)</a:t>
            </a:r>
          </a:p>
          <a:p>
            <a:pPr marL="342900" indent="-342900" algn="l">
              <a:buAutoNum type="arabicPeriod"/>
            </a:pPr>
            <a:r>
              <a:rPr lang="da-DK" sz="36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Oplevede I noget som motiverede jer til at læse</a:t>
            </a:r>
          </a:p>
          <a:p>
            <a:pPr marL="0" indent="0" algn="l">
              <a:buNone/>
            </a:pPr>
            <a:endParaRPr lang="da-DK" sz="2000" b="0" i="0" u="none" strike="noStrike" baseline="0" dirty="0">
              <a:solidFill>
                <a:srgbClr val="D9D9D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849C5F52-F085-4C62-B929-CE65C1014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id="{3C57C26A-6DFA-07B2-7E7E-2F6BB20DB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solidFill>
                  <a:schemeClr val="bg1"/>
                </a:solidFill>
              </a:rPr>
              <a:t>Opsamling fra de sidste to gange</a:t>
            </a:r>
          </a:p>
        </p:txBody>
      </p:sp>
    </p:spTree>
    <p:extLst>
      <p:ext uri="{BB962C8B-B14F-4D97-AF65-F5344CB8AC3E}">
        <p14:creationId xmlns:p14="http://schemas.microsoft.com/office/powerpoint/2010/main" val="1020848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din oplevelse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83D0AAA-BA26-4796-8465-3D51BDD88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1C6CE8F3-6F44-491E-B182-21ECF15FA9F3}"/>
              </a:ext>
            </a:extLst>
          </p:cNvPr>
          <p:cNvSpPr txBox="1"/>
          <p:nvPr/>
        </p:nvSpPr>
        <p:spPr>
          <a:xfrm>
            <a:off x="1024128" y="2463820"/>
            <a:ext cx="7224735" cy="646331"/>
          </a:xfrm>
          <a:prstGeom prst="rect">
            <a:avLst/>
          </a:prstGeom>
          <a:solidFill>
            <a:srgbClr val="615F4B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da-DK" sz="3600">
                <a:solidFill>
                  <a:schemeClr val="bg1"/>
                </a:solidFill>
              </a:rPr>
              <a:t>1. runde: Hvad handlede din bog om?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6E0B1E94-C34E-460B-BEB7-536FE18FED5A}"/>
              </a:ext>
            </a:extLst>
          </p:cNvPr>
          <p:cNvSpPr txBox="1"/>
          <p:nvPr/>
        </p:nvSpPr>
        <p:spPr>
          <a:xfrm>
            <a:off x="1024128" y="3622810"/>
            <a:ext cx="7917552" cy="646331"/>
          </a:xfrm>
          <a:prstGeom prst="rect">
            <a:avLst/>
          </a:prstGeom>
          <a:solidFill>
            <a:srgbClr val="615F4B"/>
          </a:solidFill>
          <a:ln>
            <a:solidFill>
              <a:srgbClr val="D9D9D9"/>
            </a:solidFill>
          </a:ln>
        </p:spPr>
        <p:txBody>
          <a:bodyPr wrap="none" rtlCol="0">
            <a:spAutoFit/>
          </a:bodyPr>
          <a:lstStyle/>
          <a:p>
            <a:r>
              <a:rPr lang="da-DK" sz="3600">
                <a:solidFill>
                  <a:schemeClr val="bg1"/>
                </a:solidFill>
              </a:rPr>
              <a:t>2. runde: Hvordan var din læseoplevelse?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8B989B15-87E7-4886-8169-A479D5EDB268}"/>
              </a:ext>
            </a:extLst>
          </p:cNvPr>
          <p:cNvSpPr txBox="1"/>
          <p:nvPr/>
        </p:nvSpPr>
        <p:spPr>
          <a:xfrm>
            <a:off x="1024128" y="4781801"/>
            <a:ext cx="9781909" cy="646331"/>
          </a:xfrm>
          <a:prstGeom prst="rect">
            <a:avLst/>
          </a:prstGeom>
          <a:solidFill>
            <a:srgbClr val="615F4B"/>
          </a:solidFill>
          <a:ln>
            <a:solidFill>
              <a:srgbClr val="D9D9D9"/>
            </a:solidFill>
          </a:ln>
        </p:spPr>
        <p:txBody>
          <a:bodyPr wrap="none" rtlCol="0">
            <a:spAutoFit/>
          </a:bodyPr>
          <a:lstStyle/>
          <a:p>
            <a:r>
              <a:rPr lang="da-DK" sz="3600">
                <a:solidFill>
                  <a:schemeClr val="bg1"/>
                </a:solidFill>
              </a:rPr>
              <a:t>3. runde: Hvem vil du anbefale din bog til? Begrund</a:t>
            </a:r>
          </a:p>
        </p:txBody>
      </p:sp>
    </p:spTree>
    <p:extLst>
      <p:ext uri="{BB962C8B-B14F-4D97-AF65-F5344CB8AC3E}">
        <p14:creationId xmlns:p14="http://schemas.microsoft.com/office/powerpoint/2010/main" val="40689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3">
            <a:extLst>
              <a:ext uri="{FF2B5EF4-FFF2-40B4-BE49-F238E27FC236}">
                <a16:creationId xmlns:a16="http://schemas.microsoft.com/office/drawing/2014/main" id="{68D28C02-A31C-4D7C-9211-0459DADF082F}"/>
              </a:ext>
            </a:extLst>
          </p:cNvPr>
          <p:cNvSpPr txBox="1"/>
          <p:nvPr/>
        </p:nvSpPr>
        <p:spPr>
          <a:xfrm>
            <a:off x="1719088" y="2796147"/>
            <a:ext cx="8753825" cy="1265705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160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r>
              <a:rPr lang="da-DK" sz="4800">
                <a:solidFill>
                  <a:srgbClr val="D9D9D9"/>
                </a:solidFill>
                <a:latin typeface="Microsoft New Tai Lue" panose="020B0502040204020203" pitchFamily="34" charset="0"/>
              </a:rPr>
              <a:t>Hvad er et trofæ?</a:t>
            </a:r>
            <a:endParaRPr lang="da-DK" sz="320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66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Tid til romanjagttrofæer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051F69-3710-4FEC-B236-77169539F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9911094" cy="3839227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da-DK" sz="1800" b="0" i="0" u="none" strike="noStrike" baseline="0" dirty="0">
              <a:solidFill>
                <a:srgbClr val="D9D9D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kstfelt 3">
            <a:extLst>
              <a:ext uri="{FF2B5EF4-FFF2-40B4-BE49-F238E27FC236}">
                <a16:creationId xmlns:a16="http://schemas.microsoft.com/office/drawing/2014/main" id="{82C45E94-3032-47C2-9C5D-45929E320725}"/>
              </a:ext>
            </a:extLst>
          </p:cNvPr>
          <p:cNvSpPr txBox="1"/>
          <p:nvPr/>
        </p:nvSpPr>
        <p:spPr>
          <a:xfrm>
            <a:off x="1103233" y="2084832"/>
            <a:ext cx="9327723" cy="3839227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da-DK" sz="2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videoanbefaling (</a:t>
            </a:r>
            <a: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45-</a:t>
            </a:r>
            <a:r>
              <a:rPr lang="da-DK" sz="2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 sek.) hvor I fortæller om jeres udvalgte bog: </a:t>
            </a:r>
          </a:p>
          <a:p>
            <a:pPr>
              <a:spcAft>
                <a:spcPts val="800"/>
              </a:spcAft>
            </a:pPr>
            <a: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a-DK" sz="2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Hvad handler den om?</a:t>
            </a:r>
            <a:endParaRPr lang="da-DK" sz="2800" dirty="0">
              <a:solidFill>
                <a:srgbClr val="D9D9D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da-DK" sz="2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Hvad var der godt ved den?</a:t>
            </a:r>
            <a:endParaRPr lang="da-DK" sz="2800" dirty="0">
              <a:solidFill>
                <a:srgbClr val="D9D9D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da-DK" sz="2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Hvem </a:t>
            </a:r>
            <a: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 I anbefale den til?</a:t>
            </a:r>
          </a:p>
          <a:p>
            <a:pPr>
              <a:spcAft>
                <a:spcPts val="800"/>
              </a:spcAft>
            </a:pPr>
            <a:b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Læg videoen ind i jeres klasses padlet.</a:t>
            </a:r>
          </a:p>
          <a:p>
            <a:pPr>
              <a:spcAft>
                <a:spcPts val="800"/>
              </a:spcAft>
            </a:pPr>
            <a:endParaRPr lang="da-DK" sz="2400" dirty="0">
              <a:solidFill>
                <a:srgbClr val="D9D9D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da-DK" sz="2400" dirty="0">
              <a:solidFill>
                <a:srgbClr val="D9D9D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83D0AAA-BA26-4796-8465-3D51BDD88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85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Fælles opsamling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83D0AAA-BA26-4796-8465-3D51BDD88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6" name="Tekstfelt 3">
            <a:extLst>
              <a:ext uri="{FF2B5EF4-FFF2-40B4-BE49-F238E27FC236}">
                <a16:creationId xmlns:a16="http://schemas.microsoft.com/office/drawing/2014/main" id="{D82D03FD-73FD-418D-B5F1-ABE4CE6101A0}"/>
              </a:ext>
            </a:extLst>
          </p:cNvPr>
          <p:cNvSpPr txBox="1"/>
          <p:nvPr/>
        </p:nvSpPr>
        <p:spPr>
          <a:xfrm>
            <a:off x="1024127" y="2292262"/>
            <a:ext cx="9720071" cy="2993721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1600" dirty="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a-DK" sz="36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Hvordan er det gået med at læse jeres bog?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a-DK" sz="36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 I fået en god læseoplevelse?</a:t>
            </a:r>
            <a:endParaRPr lang="da-DK" sz="36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a-DK" sz="36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Hvordan har det været at være på Romanjagt?</a:t>
            </a:r>
            <a:endParaRPr lang="da-DK" sz="36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11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Fælles opsamling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051F69-3710-4FEC-B236-77169539F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362053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da-DK" sz="1800" b="0" i="0" u="none" strike="noStrike" baseline="0">
              <a:solidFill>
                <a:srgbClr val="D9D9D9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83D0AAA-BA26-4796-8465-3D51BDD88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6" name="Tekstfelt 3">
            <a:extLst>
              <a:ext uri="{FF2B5EF4-FFF2-40B4-BE49-F238E27FC236}">
                <a16:creationId xmlns:a16="http://schemas.microsoft.com/office/drawing/2014/main" id="{D82D03FD-73FD-418D-B5F1-ABE4CE6101A0}"/>
              </a:ext>
            </a:extLst>
          </p:cNvPr>
          <p:cNvSpPr txBox="1"/>
          <p:nvPr/>
        </p:nvSpPr>
        <p:spPr>
          <a:xfrm>
            <a:off x="1024127" y="2084831"/>
            <a:ext cx="9720071" cy="3620529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4400" dirty="0">
              <a:solidFill>
                <a:srgbClr val="D9D9D9"/>
              </a:solidFill>
            </a:endParaRPr>
          </a:p>
          <a:p>
            <a:pPr marL="0" indent="0" algn="ctr">
              <a:buNone/>
            </a:pPr>
            <a:r>
              <a:rPr lang="da-DK" sz="4400" dirty="0">
                <a:solidFill>
                  <a:srgbClr val="D9D9D9"/>
                </a:solidFill>
              </a:rPr>
              <a:t>Skriv tre gode råd til andre romanjægere. Fx om valg af bog eller læsested.</a:t>
            </a:r>
            <a:br>
              <a:rPr lang="da-DK" sz="4400" dirty="0">
                <a:solidFill>
                  <a:srgbClr val="D9D9D9"/>
                </a:solidFill>
              </a:rPr>
            </a:br>
            <a:endParaRPr lang="da-DK" sz="4400" dirty="0">
              <a:solidFill>
                <a:srgbClr val="D9D9D9"/>
              </a:solidFill>
            </a:endParaRPr>
          </a:p>
          <a:p>
            <a:pPr marL="0" indent="0" algn="ctr">
              <a:buNone/>
            </a:pPr>
            <a:r>
              <a:rPr lang="da-DK" sz="4400" dirty="0">
                <a:solidFill>
                  <a:srgbClr val="D9D9D9"/>
                </a:solidFill>
              </a:rPr>
              <a:t>Aflever de gode råd til os.</a:t>
            </a:r>
          </a:p>
        </p:txBody>
      </p:sp>
    </p:spTree>
    <p:extLst>
      <p:ext uri="{BB962C8B-B14F-4D97-AF65-F5344CB8AC3E}">
        <p14:creationId xmlns:p14="http://schemas.microsoft.com/office/powerpoint/2010/main" val="3161395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pic>
        <p:nvPicPr>
          <p:cNvPr id="2" name="Onlinemedier 1" title="Jagt forbi">
            <a:hlinkClick r:id="" action="ppaction://media"/>
            <a:extLst>
              <a:ext uri="{FF2B5EF4-FFF2-40B4-BE49-F238E27FC236}">
                <a16:creationId xmlns:a16="http://schemas.microsoft.com/office/drawing/2014/main" id="{6769EEAE-3C5F-4311-ADFD-6070C630580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75916" y="1101153"/>
            <a:ext cx="8240167" cy="465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74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62A59B734E7F44FBF70F55B32422EF7" ma:contentTypeVersion="18" ma:contentTypeDescription="Opret et nyt dokument." ma:contentTypeScope="" ma:versionID="dfc0ea4548d2e2e44a93cc6303b9c7ac">
  <xsd:schema xmlns:xsd="http://www.w3.org/2001/XMLSchema" xmlns:xs="http://www.w3.org/2001/XMLSchema" xmlns:p="http://schemas.microsoft.com/office/2006/metadata/properties" xmlns:ns2="e40161c7-aaf2-4ec5-8fd7-d791f06a6000" xmlns:ns3="88828255-e7ff-407c-977c-e1fe6146c9dc" targetNamespace="http://schemas.microsoft.com/office/2006/metadata/properties" ma:root="true" ma:fieldsID="02428e16b38e5c190107c47d59ed65c8" ns2:_="" ns3:_="">
    <xsd:import namespace="e40161c7-aaf2-4ec5-8fd7-d791f06a6000"/>
    <xsd:import namespace="88828255-e7ff-407c-977c-e1fe6146c9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0161c7-aaf2-4ec5-8fd7-d791f06a60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5ab6b130-f10e-446e-b9e8-82f0004314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828255-e7ff-407c-977c-e1fe6146c9d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385d2a7-211a-4749-b786-0f169e4c541b}" ma:internalName="TaxCatchAll" ma:showField="CatchAllData" ma:web="88828255-e7ff-407c-977c-e1fe6146c9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0161c7-aaf2-4ec5-8fd7-d791f06a6000">
      <Terms xmlns="http://schemas.microsoft.com/office/infopath/2007/PartnerControls"/>
    </lcf76f155ced4ddcb4097134ff3c332f>
    <TaxCatchAll xmlns="88828255-e7ff-407c-977c-e1fe6146c9dc" xsi:nil="true"/>
  </documentManagement>
</p:properties>
</file>

<file path=customXml/itemProps1.xml><?xml version="1.0" encoding="utf-8"?>
<ds:datastoreItem xmlns:ds="http://schemas.openxmlformats.org/officeDocument/2006/customXml" ds:itemID="{3360681F-1C3A-4D18-96A9-77EC3C05AF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661205-DE21-42CC-ABCA-7C19D60385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0161c7-aaf2-4ec5-8fd7-d791f06a6000"/>
    <ds:schemaRef ds:uri="88828255-e7ff-407c-977c-e1fe6146c9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3EE279-7053-4C9F-AD6A-C28689B9A80A}">
  <ds:schemaRefs>
    <ds:schemaRef ds:uri="88828255-e7ff-407c-977c-e1fe6146c9dc"/>
    <ds:schemaRef ds:uri="e40161c7-aaf2-4ec5-8fd7-d791f06a6000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TM03457503[[fn=Værd at citere]]</Template>
  <TotalTime>24</TotalTime>
  <Words>255</Words>
  <Application>Microsoft Office PowerPoint</Application>
  <PresentationFormat>Widescreen</PresentationFormat>
  <Paragraphs>42</Paragraphs>
  <Slides>10</Slides>
  <Notes>0</Notes>
  <HiddenSlides>0</HiddenSlides>
  <MMClips>1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Microsoft New Tai Lue</vt:lpstr>
      <vt:lpstr>Office-tema</vt:lpstr>
      <vt:lpstr>Romanjagt  4) Romanjagten blæses af</vt:lpstr>
      <vt:lpstr>Dagens lektion:</vt:lpstr>
      <vt:lpstr>Opsamling fra de sidste to gange</vt:lpstr>
      <vt:lpstr>Del din oplevelse</vt:lpstr>
      <vt:lpstr>PowerPoint-præsentation</vt:lpstr>
      <vt:lpstr>Tid til romanjagttrofæer</vt:lpstr>
      <vt:lpstr>Fælles opsamling</vt:lpstr>
      <vt:lpstr>Fælles opsamling</vt:lpstr>
      <vt:lpstr>PowerPoint-præsentation</vt:lpstr>
      <vt:lpstr>TAK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Mikkel Stausbøll</dc:creator>
  <cp:lastModifiedBy>Rebecca Rosenquist Weinkouff</cp:lastModifiedBy>
  <cp:revision>2</cp:revision>
  <dcterms:created xsi:type="dcterms:W3CDTF">2021-10-21T12:47:28Z</dcterms:created>
  <dcterms:modified xsi:type="dcterms:W3CDTF">2024-09-04T08:24:53Z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a24b02f3-b6cd-4b83-8557-bd3aff93cf10</vt:lpwstr>
  </property>
  <property fmtid="{D5CDD505-2E9C-101B-9397-08002B2CF9AE}" pid="3" name="ContentTypeId">
    <vt:lpwstr>0x010100962A59B734E7F44FBF70F55B32422EF7</vt:lpwstr>
  </property>
  <property fmtid="{D5CDD505-2E9C-101B-9397-08002B2CF9AE}" pid="4" name="MediaServiceImageTags">
    <vt:lpwstr/>
  </property>
</Properties>
</file>