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48" r:id="rId4"/>
    <p:sldMasterId id="2147483663" r:id="rId5"/>
  </p:sldMasterIdLst>
  <p:sldIdLst>
    <p:sldId id="256" r:id="rId6"/>
    <p:sldId id="257" r:id="rId7"/>
    <p:sldId id="262" r:id="rId8"/>
    <p:sldId id="263" r:id="rId9"/>
    <p:sldId id="264" r:id="rId10"/>
    <p:sldId id="265" r:id="rId11"/>
    <p:sldId id="266" r:id="rId12"/>
    <p:sldId id="288" r:id="rId13"/>
    <p:sldId id="268" r:id="rId14"/>
    <p:sldId id="289" r:id="rId15"/>
    <p:sldId id="270" r:id="rId16"/>
    <p:sldId id="290" r:id="rId17"/>
    <p:sldId id="291" r:id="rId18"/>
    <p:sldId id="292" r:id="rId19"/>
    <p:sldId id="293" r:id="rId20"/>
    <p:sldId id="275" r:id="rId21"/>
    <p:sldId id="294" r:id="rId22"/>
    <p:sldId id="277" r:id="rId23"/>
    <p:sldId id="295" r:id="rId24"/>
    <p:sldId id="301" r:id="rId25"/>
    <p:sldId id="279" r:id="rId26"/>
    <p:sldId id="296" r:id="rId27"/>
    <p:sldId id="297" r:id="rId28"/>
    <p:sldId id="302" r:id="rId29"/>
    <p:sldId id="298" r:id="rId30"/>
    <p:sldId id="283" r:id="rId31"/>
    <p:sldId id="284" r:id="rId32"/>
    <p:sldId id="299" r:id="rId33"/>
    <p:sldId id="300" r:id="rId34"/>
    <p:sldId id="303" r:id="rId35"/>
    <p:sldId id="321" r:id="rId36"/>
    <p:sldId id="322" r:id="rId37"/>
    <p:sldId id="306" r:id="rId38"/>
    <p:sldId id="323" r:id="rId39"/>
    <p:sldId id="308" r:id="rId40"/>
    <p:sldId id="309" r:id="rId41"/>
    <p:sldId id="310" r:id="rId42"/>
    <p:sldId id="311" r:id="rId43"/>
    <p:sldId id="312" r:id="rId44"/>
    <p:sldId id="324" r:id="rId45"/>
    <p:sldId id="325" r:id="rId46"/>
    <p:sldId id="315" r:id="rId47"/>
    <p:sldId id="326" r:id="rId48"/>
    <p:sldId id="327" r:id="rId49"/>
    <p:sldId id="318" r:id="rId50"/>
    <p:sldId id="260" r:id="rId51"/>
    <p:sldId id="320" r:id="rId5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68"/>
    <a:srgbClr val="23AD9B"/>
    <a:srgbClr val="532B8E"/>
    <a:srgbClr val="1B998B"/>
    <a:srgbClr val="FFDB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183DB-D06D-4514-87C3-24ED2059871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2B5599B-7116-4AAF-B46B-E9B228BD2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4144EBF-E71A-4E5B-90D2-374EB03FD941}"/>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5" name="Pladsholder til sidefod 4">
            <a:extLst>
              <a:ext uri="{FF2B5EF4-FFF2-40B4-BE49-F238E27FC236}">
                <a16:creationId xmlns:a16="http://schemas.microsoft.com/office/drawing/2014/main" id="{8EA359F9-8CDB-49FE-BA87-F99EB2F7996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0C3AD54-5CE9-4625-818C-BD577FB7D2CD}"/>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2578475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9861E-3C19-4A8E-8C8B-8132FD5AED2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7136EEC-B6E2-4C00-856F-01163582F04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05FDF2A-FD8D-4032-A64E-A05DCC1F97FF}"/>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5" name="Pladsholder til sidefod 4">
            <a:extLst>
              <a:ext uri="{FF2B5EF4-FFF2-40B4-BE49-F238E27FC236}">
                <a16:creationId xmlns:a16="http://schemas.microsoft.com/office/drawing/2014/main" id="{59A49642-6361-43B5-940F-BA7450EE02D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7E0513C-8FEB-436D-9AD6-BD326267693B}"/>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2994380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7258A44-61A2-4C07-95FA-7CAE35E6050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914F623-E3F0-46AA-80DB-FF7A7F62497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F05351F-800A-4188-9386-A984BFFA2D4F}"/>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5" name="Pladsholder til sidefod 4">
            <a:extLst>
              <a:ext uri="{FF2B5EF4-FFF2-40B4-BE49-F238E27FC236}">
                <a16:creationId xmlns:a16="http://schemas.microsoft.com/office/drawing/2014/main" id="{A9C9B9DC-D946-4166-A011-5A60114FB45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A498C29-E6C5-4314-AA0B-74BF2BE73CFC}"/>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199705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ADE37-E4F1-4364-149A-98D1FE83C6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76388C2-DB16-2629-87B2-FC266D63FB0F}"/>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EDB548E-F6D2-92B2-F96D-5F113CC83DFA}"/>
              </a:ext>
            </a:extLst>
          </p:cNvPr>
          <p:cNvSpPr>
            <a:spLocks noGrp="1"/>
          </p:cNvSpPr>
          <p:nvPr>
            <p:ph type="dt" sz="half" idx="10"/>
          </p:nvPr>
        </p:nvSpPr>
        <p:spPr/>
        <p:txBody>
          <a:bodyPr/>
          <a:lstStyle/>
          <a:p>
            <a:fld id="{C6469184-5827-45F4-85BA-33F4935F0E20}" type="datetimeFigureOut">
              <a:rPr lang="da-DK" smtClean="0"/>
              <a:t>02-06-2024</a:t>
            </a:fld>
            <a:endParaRPr lang="da-DK"/>
          </a:p>
        </p:txBody>
      </p:sp>
      <p:sp>
        <p:nvSpPr>
          <p:cNvPr id="5" name="Pladsholder til sidefod 4">
            <a:extLst>
              <a:ext uri="{FF2B5EF4-FFF2-40B4-BE49-F238E27FC236}">
                <a16:creationId xmlns:a16="http://schemas.microsoft.com/office/drawing/2014/main" id="{E9CD9A45-9B51-C3AA-2F25-1713415EB4E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0E3995E-9274-3E16-0B93-BBB7DA716E77}"/>
              </a:ext>
            </a:extLst>
          </p:cNvPr>
          <p:cNvSpPr>
            <a:spLocks noGrp="1"/>
          </p:cNvSpPr>
          <p:nvPr>
            <p:ph type="sldNum" sz="quarter" idx="12"/>
          </p:nvPr>
        </p:nvSpPr>
        <p:spPr/>
        <p:txBody>
          <a:bodyPr/>
          <a:lstStyle/>
          <a:p>
            <a:fld id="{98C4700D-F0B3-426F-94CD-D239141F6BAD}" type="slidenum">
              <a:rPr lang="da-DK" smtClean="0"/>
              <a:t>‹nr.›</a:t>
            </a:fld>
            <a:endParaRPr lang="da-DK"/>
          </a:p>
        </p:txBody>
      </p:sp>
    </p:spTree>
    <p:extLst>
      <p:ext uri="{BB962C8B-B14F-4D97-AF65-F5344CB8AC3E}">
        <p14:creationId xmlns:p14="http://schemas.microsoft.com/office/powerpoint/2010/main" val="232327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13595-AF2F-E1EC-69A2-AE682E2D054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F1345C7-AF93-4A9B-DFB0-23D6075B6A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9D6B190-C276-31A3-0168-7F50C874A500}"/>
              </a:ext>
            </a:extLst>
          </p:cNvPr>
          <p:cNvSpPr>
            <a:spLocks noGrp="1"/>
          </p:cNvSpPr>
          <p:nvPr>
            <p:ph type="dt" sz="half" idx="10"/>
          </p:nvPr>
        </p:nvSpPr>
        <p:spPr/>
        <p:txBody>
          <a:bodyPr/>
          <a:lstStyle/>
          <a:p>
            <a:fld id="{C6469184-5827-45F4-85BA-33F4935F0E20}" type="datetimeFigureOut">
              <a:rPr lang="da-DK" smtClean="0"/>
              <a:t>02-06-2024</a:t>
            </a:fld>
            <a:endParaRPr lang="da-DK"/>
          </a:p>
        </p:txBody>
      </p:sp>
      <p:sp>
        <p:nvSpPr>
          <p:cNvPr id="5" name="Pladsholder til sidefod 4">
            <a:extLst>
              <a:ext uri="{FF2B5EF4-FFF2-40B4-BE49-F238E27FC236}">
                <a16:creationId xmlns:a16="http://schemas.microsoft.com/office/drawing/2014/main" id="{5F849F85-C633-EC1F-B74E-E4509B94C23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53473CA-2109-A89D-C9A0-1E1470FA4C51}"/>
              </a:ext>
            </a:extLst>
          </p:cNvPr>
          <p:cNvSpPr>
            <a:spLocks noGrp="1"/>
          </p:cNvSpPr>
          <p:nvPr>
            <p:ph type="sldNum" sz="quarter" idx="12"/>
          </p:nvPr>
        </p:nvSpPr>
        <p:spPr/>
        <p:txBody>
          <a:bodyPr/>
          <a:lstStyle/>
          <a:p>
            <a:fld id="{98C4700D-F0B3-426F-94CD-D239141F6BAD}" type="slidenum">
              <a:rPr lang="da-DK" smtClean="0"/>
              <a:t>‹nr.›</a:t>
            </a:fld>
            <a:endParaRPr lang="da-DK"/>
          </a:p>
        </p:txBody>
      </p:sp>
    </p:spTree>
    <p:extLst>
      <p:ext uri="{BB962C8B-B14F-4D97-AF65-F5344CB8AC3E}">
        <p14:creationId xmlns:p14="http://schemas.microsoft.com/office/powerpoint/2010/main" val="562856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ADE37-E4F1-4364-149A-98D1FE83C6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76388C2-DB16-2629-87B2-FC266D63FB0F}"/>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EDB548E-F6D2-92B2-F96D-5F113CC83DFA}"/>
              </a:ext>
            </a:extLst>
          </p:cNvPr>
          <p:cNvSpPr>
            <a:spLocks noGrp="1"/>
          </p:cNvSpPr>
          <p:nvPr>
            <p:ph type="dt" sz="half" idx="10"/>
          </p:nvPr>
        </p:nvSpPr>
        <p:spPr/>
        <p:txBody>
          <a:bodyPr/>
          <a:lstStyle/>
          <a:p>
            <a:fld id="{C6469184-5827-45F4-85BA-33F4935F0E20}" type="datetimeFigureOut">
              <a:rPr lang="da-DK" smtClean="0"/>
              <a:t>02-06-2024</a:t>
            </a:fld>
            <a:endParaRPr lang="da-DK"/>
          </a:p>
        </p:txBody>
      </p:sp>
      <p:sp>
        <p:nvSpPr>
          <p:cNvPr id="5" name="Pladsholder til sidefod 4">
            <a:extLst>
              <a:ext uri="{FF2B5EF4-FFF2-40B4-BE49-F238E27FC236}">
                <a16:creationId xmlns:a16="http://schemas.microsoft.com/office/drawing/2014/main" id="{E9CD9A45-9B51-C3AA-2F25-1713415EB4E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0E3995E-9274-3E16-0B93-BBB7DA716E77}"/>
              </a:ext>
            </a:extLst>
          </p:cNvPr>
          <p:cNvSpPr>
            <a:spLocks noGrp="1"/>
          </p:cNvSpPr>
          <p:nvPr>
            <p:ph type="sldNum" sz="quarter" idx="12"/>
          </p:nvPr>
        </p:nvSpPr>
        <p:spPr/>
        <p:txBody>
          <a:bodyPr/>
          <a:lstStyle/>
          <a:p>
            <a:fld id="{98C4700D-F0B3-426F-94CD-D239141F6BAD}" type="slidenum">
              <a:rPr lang="da-DK" smtClean="0"/>
              <a:t>‹nr.›</a:t>
            </a:fld>
            <a:endParaRPr lang="da-DK"/>
          </a:p>
        </p:txBody>
      </p:sp>
    </p:spTree>
    <p:extLst>
      <p:ext uri="{BB962C8B-B14F-4D97-AF65-F5344CB8AC3E}">
        <p14:creationId xmlns:p14="http://schemas.microsoft.com/office/powerpoint/2010/main" val="2323270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8F836-75BC-476D-BC60-957A73697C9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CAA8083-69F7-451E-BD9C-03B3DD76E53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BE62DC3-2DA2-49CF-9D2A-4645D6148DC3}"/>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5" name="Pladsholder til sidefod 4">
            <a:extLst>
              <a:ext uri="{FF2B5EF4-FFF2-40B4-BE49-F238E27FC236}">
                <a16:creationId xmlns:a16="http://schemas.microsoft.com/office/drawing/2014/main" id="{80DCF773-AE55-4201-971F-C12FCE226A1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990F323-B60E-4C3E-89A3-D912E38D2B72}"/>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172889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9F754-6623-418D-8A64-AC26D6BBFF7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56B845F-134C-4379-87CF-FAE2E61976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4846FF6-CD29-424F-8529-F1E283B0D2CC}"/>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5" name="Pladsholder til sidefod 4">
            <a:extLst>
              <a:ext uri="{FF2B5EF4-FFF2-40B4-BE49-F238E27FC236}">
                <a16:creationId xmlns:a16="http://schemas.microsoft.com/office/drawing/2014/main" id="{FBA3814A-C61F-4E7E-9A6A-9EDF47B2AC3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88829A7-C491-46DA-B77B-2A9CB24F041B}"/>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19271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1F589-CCF7-4CAB-B3E6-7CBA4C2EDD2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8CCAC7F-17FB-474D-81CD-486ADB12854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10FE837-0CEF-4089-8EAF-94BB0042A4C6}"/>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C90A7326-F261-40E3-9CBD-E257731617C7}"/>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6" name="Pladsholder til sidefod 5">
            <a:extLst>
              <a:ext uri="{FF2B5EF4-FFF2-40B4-BE49-F238E27FC236}">
                <a16:creationId xmlns:a16="http://schemas.microsoft.com/office/drawing/2014/main" id="{6698BC2D-5F27-4EF6-A43E-FB095EAB17A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BCA0E90-35CD-43CC-9523-9A1093516453}"/>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41604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0B014-8100-44FD-812E-9D0740637E0C}"/>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67985E1-160C-4CD8-91DA-490CC0790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EBC15E9-2911-416E-9857-89F1A6A7FCC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E6C9150-A779-4E29-A143-0ADB4E2C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403DF67-7A11-40AD-8CAC-390DF195259E}"/>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A7930B4-EF1C-496B-B0E0-2D5436A1593B}"/>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8" name="Pladsholder til sidefod 7">
            <a:extLst>
              <a:ext uri="{FF2B5EF4-FFF2-40B4-BE49-F238E27FC236}">
                <a16:creationId xmlns:a16="http://schemas.microsoft.com/office/drawing/2014/main" id="{BB444745-AFB4-46FE-AE6B-B775BFCD918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30DA1ED-6151-4FE7-921F-75E0DB8A79BD}"/>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1147836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054E0-7CE5-4C9A-9874-927699225A1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C937E50-03E1-4BAC-9CEE-8A4248D553E6}"/>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4" name="Pladsholder til sidefod 3">
            <a:extLst>
              <a:ext uri="{FF2B5EF4-FFF2-40B4-BE49-F238E27FC236}">
                <a16:creationId xmlns:a16="http://schemas.microsoft.com/office/drawing/2014/main" id="{F9CECD66-D071-4B40-8DA6-790E041410D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8955799-E934-4735-8879-0A5595EE5216}"/>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225312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427297E-9C99-4DA5-9A6D-BD0DBFEF5E64}"/>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3" name="Pladsholder til sidefod 2">
            <a:extLst>
              <a:ext uri="{FF2B5EF4-FFF2-40B4-BE49-F238E27FC236}">
                <a16:creationId xmlns:a16="http://schemas.microsoft.com/office/drawing/2014/main" id="{60251037-5070-4CA9-B4ED-F3B7BB623AA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A38AEC9-793D-434E-A287-5C89D00530B9}"/>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281388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E6709-0EB7-4DAC-93E3-7EE54F487B9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53184D4-0E5D-4837-BC92-F54A42AA9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A12219B0-FA19-4B27-8261-5C5BCCE08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7E4C851-3BFB-4812-8F89-4D490BC4F385}"/>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6" name="Pladsholder til sidefod 5">
            <a:extLst>
              <a:ext uri="{FF2B5EF4-FFF2-40B4-BE49-F238E27FC236}">
                <a16:creationId xmlns:a16="http://schemas.microsoft.com/office/drawing/2014/main" id="{55E67AD9-ACD7-40B5-8E88-AC374CBF424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93688FA-09EB-45C7-8D31-B8B5BD306E4F}"/>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1530195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B7B2B-C7C7-408E-B3E9-7E676608170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951F6F9-4186-4AE6-8356-19A53A431A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B103668-A085-40D7-8765-E7962813D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52E103F-951D-403D-AFE3-0CB5FEEF5FEF}"/>
              </a:ext>
            </a:extLst>
          </p:cNvPr>
          <p:cNvSpPr>
            <a:spLocks noGrp="1"/>
          </p:cNvSpPr>
          <p:nvPr>
            <p:ph type="dt" sz="half" idx="10"/>
          </p:nvPr>
        </p:nvSpPr>
        <p:spPr/>
        <p:txBody>
          <a:bodyPr/>
          <a:lstStyle/>
          <a:p>
            <a:fld id="{2D7AA78E-D647-40F2-B26C-B0F9BFE9C19E}" type="datetimeFigureOut">
              <a:rPr lang="da-DK" smtClean="0"/>
              <a:t>02-06-2024</a:t>
            </a:fld>
            <a:endParaRPr lang="da-DK"/>
          </a:p>
        </p:txBody>
      </p:sp>
      <p:sp>
        <p:nvSpPr>
          <p:cNvPr id="6" name="Pladsholder til sidefod 5">
            <a:extLst>
              <a:ext uri="{FF2B5EF4-FFF2-40B4-BE49-F238E27FC236}">
                <a16:creationId xmlns:a16="http://schemas.microsoft.com/office/drawing/2014/main" id="{7A5D3E54-0C59-43DE-A292-5CDB6CC3FC9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4DB6CDE-8FCF-47C3-B610-707022EA5F2C}"/>
              </a:ext>
            </a:extLst>
          </p:cNvPr>
          <p:cNvSpPr>
            <a:spLocks noGrp="1"/>
          </p:cNvSpPr>
          <p:nvPr>
            <p:ph type="sldNum" sz="quarter" idx="12"/>
          </p:nvPr>
        </p:nvSpPr>
        <p:spPr/>
        <p:txBody>
          <a:bodyPr/>
          <a:lstStyle/>
          <a:p>
            <a:fld id="{01DABFD1-F7FF-4346-BB5D-259E7C6FFFFB}" type="slidenum">
              <a:rPr lang="da-DK" smtClean="0"/>
              <a:t>‹nr.›</a:t>
            </a:fld>
            <a:endParaRPr lang="da-DK"/>
          </a:p>
        </p:txBody>
      </p:sp>
    </p:spTree>
    <p:extLst>
      <p:ext uri="{BB962C8B-B14F-4D97-AF65-F5344CB8AC3E}">
        <p14:creationId xmlns:p14="http://schemas.microsoft.com/office/powerpoint/2010/main" val="9058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987EE8F-F8B7-439F-9995-A4D975E1C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7675980-4120-4DAE-B7BD-0BF1AC96B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57B23B-B653-4C6D-A5B4-83ADB82B8B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AA78E-D647-40F2-B26C-B0F9BFE9C19E}" type="datetimeFigureOut">
              <a:rPr lang="da-DK" smtClean="0"/>
              <a:t>02-06-2024</a:t>
            </a:fld>
            <a:endParaRPr lang="da-DK"/>
          </a:p>
        </p:txBody>
      </p:sp>
      <p:sp>
        <p:nvSpPr>
          <p:cNvPr id="5" name="Pladsholder til sidefod 4">
            <a:extLst>
              <a:ext uri="{FF2B5EF4-FFF2-40B4-BE49-F238E27FC236}">
                <a16:creationId xmlns:a16="http://schemas.microsoft.com/office/drawing/2014/main" id="{8E5D4F83-A4C3-41C9-BE52-81FDB7C05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D3973319-5127-4CFC-A40F-8C6DE94377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ABFD1-F7FF-4346-BB5D-259E7C6FFFFB}" type="slidenum">
              <a:rPr lang="da-DK" smtClean="0"/>
              <a:t>‹nr.›</a:t>
            </a:fld>
            <a:endParaRPr lang="da-DK"/>
          </a:p>
        </p:txBody>
      </p:sp>
    </p:spTree>
    <p:extLst>
      <p:ext uri="{BB962C8B-B14F-4D97-AF65-F5344CB8AC3E}">
        <p14:creationId xmlns:p14="http://schemas.microsoft.com/office/powerpoint/2010/main" val="2471498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F641157-CA85-7507-FC64-A285A7A21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B3C573D-1162-F741-851C-DD37F3311C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1F43251-3B86-DE94-EC27-5E27458D1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69184-5827-45F4-85BA-33F4935F0E20}" type="datetimeFigureOut">
              <a:rPr lang="da-DK" smtClean="0"/>
              <a:t>02-06-2024</a:t>
            </a:fld>
            <a:endParaRPr lang="da-DK"/>
          </a:p>
        </p:txBody>
      </p:sp>
      <p:sp>
        <p:nvSpPr>
          <p:cNvPr id="5" name="Pladsholder til sidefod 4">
            <a:extLst>
              <a:ext uri="{FF2B5EF4-FFF2-40B4-BE49-F238E27FC236}">
                <a16:creationId xmlns:a16="http://schemas.microsoft.com/office/drawing/2014/main" id="{CDF3B33B-47BF-8A4D-2683-F6E6A767E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5A4D736-5090-5243-FAFD-07A811BFE2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4700D-F0B3-426F-94CD-D239141F6BAD}" type="slidenum">
              <a:rPr lang="da-DK" smtClean="0"/>
              <a:t>‹nr.›</a:t>
            </a:fld>
            <a:endParaRPr lang="da-DK"/>
          </a:p>
        </p:txBody>
      </p:sp>
    </p:spTree>
    <p:extLst>
      <p:ext uri="{BB962C8B-B14F-4D97-AF65-F5344CB8AC3E}">
        <p14:creationId xmlns:p14="http://schemas.microsoft.com/office/powerpoint/2010/main" val="2259376111"/>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DC68"/>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F641157-CA85-7507-FC64-A285A7A21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B3C573D-1162-F741-851C-DD37F3311C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1F43251-3B86-DE94-EC27-5E27458D1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69184-5827-45F4-85BA-33F4935F0E20}" type="datetimeFigureOut">
              <a:rPr lang="da-DK" smtClean="0"/>
              <a:t>02-06-2024</a:t>
            </a:fld>
            <a:endParaRPr lang="da-DK"/>
          </a:p>
        </p:txBody>
      </p:sp>
      <p:sp>
        <p:nvSpPr>
          <p:cNvPr id="5" name="Pladsholder til sidefod 4">
            <a:extLst>
              <a:ext uri="{FF2B5EF4-FFF2-40B4-BE49-F238E27FC236}">
                <a16:creationId xmlns:a16="http://schemas.microsoft.com/office/drawing/2014/main" id="{CDF3B33B-47BF-8A4D-2683-F6E6A767E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5A4D736-5090-5243-FAFD-07A811BFE2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4700D-F0B3-426F-94CD-D239141F6BAD}" type="slidenum">
              <a:rPr lang="da-DK" smtClean="0"/>
              <a:t>‹nr.›</a:t>
            </a:fld>
            <a:endParaRPr lang="da-DK"/>
          </a:p>
        </p:txBody>
      </p:sp>
    </p:spTree>
    <p:extLst>
      <p:ext uri="{BB962C8B-B14F-4D97-AF65-F5344CB8AC3E}">
        <p14:creationId xmlns:p14="http://schemas.microsoft.com/office/powerpoint/2010/main" val="2259376111"/>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www.boerneraadet.dk/media/132iehxz/boerneraadets-principper-for-god-boerneinddragelse.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laesesporet.dk/sites/default/files/inline-files/Dilemmakort%20til%20print.pdf" TargetMode="External"/><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www.laesesporet.dk/interviewguide" TargetMode="External"/><Relationship Id="rId2" Type="http://schemas.openxmlformats.org/officeDocument/2006/relationships/image" Target="../media/image23.jpeg"/><Relationship Id="rId1" Type="http://schemas.openxmlformats.org/officeDocument/2006/relationships/slideLayout" Target="../slideLayouts/slideLayout14.xml"/><Relationship Id="rId5" Type="http://schemas.openxmlformats.org/officeDocument/2006/relationships/hyperlink" Target="https://www.laesesporet.dk/tegn-din-morgen" TargetMode="External"/><Relationship Id="rId4" Type="http://schemas.openxmlformats.org/officeDocument/2006/relationships/hyperlink" Target="https://www.laesesporet.dk/interview-spoergsmaa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laesesporet.dk/boerneinddragelse" TargetMode="External"/><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Billede 16" descr="Cirkel af smilende ansigter på børn med hoveder sammen, der kigger nedad">
            <a:extLst>
              <a:ext uri="{FF2B5EF4-FFF2-40B4-BE49-F238E27FC236}">
                <a16:creationId xmlns:a16="http://schemas.microsoft.com/office/drawing/2014/main" id="{36A72CB9-D2FD-461A-8F47-ED0CDEAC1D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82451" y="-1884761"/>
            <a:ext cx="14168614" cy="9455142"/>
          </a:xfrm>
          <a:prstGeom prst="rect">
            <a:avLst/>
          </a:prstGeom>
        </p:spPr>
      </p:pic>
      <p:pic>
        <p:nvPicPr>
          <p:cNvPr id="9" name="Billede 8">
            <a:extLst>
              <a:ext uri="{FF2B5EF4-FFF2-40B4-BE49-F238E27FC236}">
                <a16:creationId xmlns:a16="http://schemas.microsoft.com/office/drawing/2014/main" id="{F41B4DD8-5A04-4859-93DA-AA0632AE28CA}"/>
              </a:ext>
            </a:extLst>
          </p:cNvPr>
          <p:cNvPicPr>
            <a:picLocks noChangeAspect="1"/>
          </p:cNvPicPr>
          <p:nvPr/>
        </p:nvPicPr>
        <p:blipFill>
          <a:blip r:embed="rId3">
            <a:alphaModFix amt="80000"/>
            <a:extLst>
              <a:ext uri="{28A0092B-C50C-407E-A947-70E740481C1C}">
                <a14:useLocalDpi xmlns:a14="http://schemas.microsoft.com/office/drawing/2010/main" val="0"/>
              </a:ext>
            </a:extLst>
          </a:blip>
          <a:srcRect/>
          <a:stretch/>
        </p:blipFill>
        <p:spPr>
          <a:xfrm>
            <a:off x="-272716" y="3109726"/>
            <a:ext cx="3665621" cy="366562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Tree>
    <p:extLst>
      <p:ext uri="{BB962C8B-B14F-4D97-AF65-F5344CB8AC3E}">
        <p14:creationId xmlns:p14="http://schemas.microsoft.com/office/powerpoint/2010/main" val="136673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867746"/>
            <a:ext cx="10515600" cy="4805265"/>
          </a:xfrm>
        </p:spPr>
        <p:txBody>
          <a:bodyPr>
            <a:normAutofit fontScale="92500"/>
          </a:bodyPr>
          <a:lstStyle/>
          <a:p>
            <a:pPr marL="0" indent="0" algn="ctr">
              <a:buNone/>
            </a:pPr>
            <a:r>
              <a:rPr lang="da-DK" sz="7100" b="0" i="1">
                <a:solidFill>
                  <a:schemeClr val="bg1"/>
                </a:solidFill>
                <a:effectLst/>
                <a:latin typeface="roboto" panose="02000000000000000000" pitchFamily="2" charset="0"/>
              </a:rPr>
              <a:t>”Vi synes selv, vi har et fedt arrangementsprogram. Der kommer bare ingen børn”</a:t>
            </a:r>
          </a:p>
          <a:p>
            <a:pPr marL="0" indent="0" algn="ctr">
              <a:buNone/>
            </a:pPr>
            <a:endParaRPr lang="da-DK" sz="4000" b="0" i="1">
              <a:solidFill>
                <a:schemeClr val="bg1"/>
              </a:solidFill>
              <a:effectLst/>
              <a:latin typeface="roboto" panose="02000000000000000000" pitchFamily="2" charset="0"/>
            </a:endParaRPr>
          </a:p>
          <a:p>
            <a:pPr marL="0" indent="0" algn="ctr">
              <a:buNone/>
            </a:pPr>
            <a:r>
              <a:rPr lang="da-DK" sz="4000" b="0" i="1">
                <a:solidFill>
                  <a:schemeClr val="bg1"/>
                </a:solidFill>
                <a:effectLst/>
                <a:latin typeface="roboto" panose="02000000000000000000" pitchFamily="2" charset="0"/>
              </a:rPr>
              <a:t>– </a:t>
            </a:r>
            <a:r>
              <a:rPr lang="da-DK" sz="4000" i="1">
                <a:solidFill>
                  <a:schemeClr val="bg1"/>
                </a:solidFill>
                <a:latin typeface="roboto" panose="02000000000000000000" pitchFamily="2" charset="0"/>
              </a:rPr>
              <a:t>Biblioteksformidler</a:t>
            </a:r>
            <a:endParaRPr lang="da-DK" sz="4000">
              <a:solidFill>
                <a:schemeClr val="bg1"/>
              </a:solidFill>
            </a:endParaRP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8" y="4585152"/>
            <a:ext cx="12192000" cy="3215240"/>
          </a:xfrm>
          <a:prstGeom prst="rect">
            <a:avLst/>
          </a:prstGeom>
        </p:spPr>
      </p:pic>
    </p:spTree>
    <p:extLst>
      <p:ext uri="{BB962C8B-B14F-4D97-AF65-F5344CB8AC3E}">
        <p14:creationId xmlns:p14="http://schemas.microsoft.com/office/powerpoint/2010/main" val="2096758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FC2D560-2F6E-434D-E449-FE6EB98EEC43}"/>
              </a:ext>
            </a:extLst>
          </p:cNvPr>
          <p:cNvSpPr>
            <a:spLocks noGrp="1"/>
          </p:cNvSpPr>
          <p:nvPr>
            <p:ph type="title"/>
          </p:nvPr>
        </p:nvSpPr>
        <p:spPr>
          <a:xfrm>
            <a:off x="6513788" y="365125"/>
            <a:ext cx="4840010" cy="1807305"/>
          </a:xfrm>
        </p:spPr>
        <p:txBody>
          <a:bodyPr>
            <a:normAutofit/>
          </a:bodyPr>
          <a:lstStyle/>
          <a:p>
            <a:r>
              <a:rPr lang="da-DK" sz="4100" b="1">
                <a:solidFill>
                  <a:srgbClr val="532B8E"/>
                </a:solidFill>
                <a:effectLst/>
                <a:latin typeface="roboto slab" panose="020F0502020204030204" pitchFamily="2" charset="0"/>
              </a:rPr>
              <a:t>Inddrag – også for børnenes skyld</a:t>
            </a:r>
            <a:endParaRPr lang="da-DK" sz="4100">
              <a:solidFill>
                <a:srgbClr val="532B8E"/>
              </a:solidFill>
            </a:endParaRPr>
          </a:p>
        </p:txBody>
      </p:sp>
      <p:pic>
        <p:nvPicPr>
          <p:cNvPr id="5" name="Billede 4" descr="Barn med jetpack, der løber på mark">
            <a:extLst>
              <a:ext uri="{FF2B5EF4-FFF2-40B4-BE49-F238E27FC236}">
                <a16:creationId xmlns:a16="http://schemas.microsoft.com/office/drawing/2014/main" id="{5344A045-BCE2-60D0-97F1-D0893F7AE29F}"/>
              </a:ext>
            </a:extLst>
          </p:cNvPr>
          <p:cNvPicPr>
            <a:picLocks noChangeAspect="1"/>
          </p:cNvPicPr>
          <p:nvPr/>
        </p:nvPicPr>
        <p:blipFill rotWithShape="1">
          <a:blip r:embed="rId2">
            <a:extLst>
              <a:ext uri="{28A0092B-C50C-407E-A947-70E740481C1C}">
                <a14:useLocalDpi xmlns:a14="http://schemas.microsoft.com/office/drawing/2010/main" val="0"/>
              </a:ext>
            </a:extLst>
          </a:blip>
          <a:srcRect l="31449" r="901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Pladsholder til indhold 2">
            <a:extLst>
              <a:ext uri="{FF2B5EF4-FFF2-40B4-BE49-F238E27FC236}">
                <a16:creationId xmlns:a16="http://schemas.microsoft.com/office/drawing/2014/main" id="{622FAB01-91F9-483A-F4BC-82F48E832997}"/>
              </a:ext>
            </a:extLst>
          </p:cNvPr>
          <p:cNvSpPr>
            <a:spLocks noGrp="1"/>
          </p:cNvSpPr>
          <p:nvPr>
            <p:ph idx="1"/>
          </p:nvPr>
        </p:nvSpPr>
        <p:spPr>
          <a:xfrm>
            <a:off x="6513788" y="1922106"/>
            <a:ext cx="4840010" cy="4460033"/>
          </a:xfrm>
        </p:spPr>
        <p:txBody>
          <a:bodyPr>
            <a:normAutofit/>
          </a:bodyPr>
          <a:lstStyle/>
          <a:p>
            <a:pPr marL="0" indent="0">
              <a:buNone/>
            </a:pPr>
            <a:r>
              <a:rPr lang="da-DK" sz="2000">
                <a:solidFill>
                  <a:srgbClr val="532B8E"/>
                </a:solidFill>
              </a:rPr>
              <a:t>Børneinddragelse bidrager positivt til, at der er rart og meningsfuldt at komme på biblioteket. </a:t>
            </a:r>
          </a:p>
          <a:p>
            <a:pPr marL="0" indent="0">
              <a:buNone/>
            </a:pPr>
            <a:r>
              <a:rPr lang="da-DK" sz="2000">
                <a:solidFill>
                  <a:srgbClr val="532B8E"/>
                </a:solidFill>
              </a:rPr>
              <a:t>Børn oplever at blive hørt, mødt og forstået, hvilket styrker børnenes trivsel, motivation og indflydelse. </a:t>
            </a:r>
          </a:p>
          <a:p>
            <a:pPr marL="0" indent="0">
              <a:buNone/>
            </a:pPr>
            <a:r>
              <a:rPr lang="da-DK" sz="2000">
                <a:solidFill>
                  <a:srgbClr val="532B8E"/>
                </a:solidFill>
              </a:rPr>
              <a:t>At deres holdninger og synspunkter bliver taget i betragtning, underbygger ligeledes FN’s Børnekonventionen, artikel 12:</a:t>
            </a:r>
          </a:p>
          <a:p>
            <a:pPr marL="0" indent="0">
              <a:buNone/>
            </a:pPr>
            <a:r>
              <a:rPr lang="da-DK" sz="2000">
                <a:solidFill>
                  <a:srgbClr val="532B8E"/>
                </a:solidFill>
              </a:rPr>
              <a:t>”Retten til frit at udtrykke egne synspunkter i alle forhold, der vedrører barnet; og barnets synspunkter skal tillægges passende vægt i overensstemmelse med dets alder og modenhed”</a:t>
            </a:r>
          </a:p>
        </p:txBody>
      </p:sp>
      <p:pic>
        <p:nvPicPr>
          <p:cNvPr id="6" name="Billede 5">
            <a:extLst>
              <a:ext uri="{FF2B5EF4-FFF2-40B4-BE49-F238E27FC236}">
                <a16:creationId xmlns:a16="http://schemas.microsoft.com/office/drawing/2014/main" id="{282885D0-87D3-E10B-8E9A-14C4D36049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702180" y="-3123762"/>
            <a:ext cx="709704" cy="10327621"/>
          </a:xfrm>
          <a:prstGeom prst="rect">
            <a:avLst/>
          </a:prstGeom>
        </p:spPr>
      </p:pic>
    </p:spTree>
    <p:extLst>
      <p:ext uri="{BB962C8B-B14F-4D97-AF65-F5344CB8AC3E}">
        <p14:creationId xmlns:p14="http://schemas.microsoft.com/office/powerpoint/2010/main" val="2490710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727788"/>
            <a:ext cx="10515600" cy="4945223"/>
          </a:xfrm>
        </p:spPr>
        <p:txBody>
          <a:bodyPr>
            <a:normAutofit fontScale="92500" lnSpcReduction="20000"/>
          </a:bodyPr>
          <a:lstStyle/>
          <a:p>
            <a:pPr marL="0" indent="0">
              <a:buNone/>
            </a:pPr>
            <a:r>
              <a:rPr lang="da-DK" sz="4000">
                <a:solidFill>
                  <a:schemeClr val="bg1"/>
                </a:solidFill>
              </a:rPr>
              <a:t>”Jeg har lært, at jeg også kan sige min mening” </a:t>
            </a:r>
          </a:p>
          <a:p>
            <a:pPr marL="0" indent="0">
              <a:buNone/>
            </a:pPr>
            <a:r>
              <a:rPr lang="da-DK" sz="4000">
                <a:solidFill>
                  <a:schemeClr val="bg1"/>
                </a:solidFill>
              </a:rPr>
              <a:t>– Barn fra mellemtrinnet</a:t>
            </a:r>
          </a:p>
          <a:p>
            <a:pPr marL="0" indent="0">
              <a:buNone/>
            </a:pPr>
            <a:endParaRPr lang="da-DK" sz="4000">
              <a:solidFill>
                <a:schemeClr val="bg1"/>
              </a:solidFill>
            </a:endParaRPr>
          </a:p>
          <a:p>
            <a:pPr marL="0" indent="0">
              <a:buNone/>
            </a:pPr>
            <a:r>
              <a:rPr lang="da-DK" sz="4000">
                <a:solidFill>
                  <a:schemeClr val="bg1"/>
                </a:solidFill>
              </a:rPr>
              <a:t>"Jeg oplever, at mine elever føler sig trygge på biblioteket og tør sige deres mening, når de bliver spurgt og inddraget. De har glædet sig meget til at komme igen i dag" – Klasselærer</a:t>
            </a:r>
          </a:p>
          <a:p>
            <a:pPr marL="0" indent="0">
              <a:buNone/>
            </a:pPr>
            <a:endParaRPr lang="da-DK" sz="4000">
              <a:solidFill>
                <a:schemeClr val="bg1"/>
              </a:solidFill>
            </a:endParaRPr>
          </a:p>
          <a:p>
            <a:pPr marL="0" indent="0">
              <a:buNone/>
            </a:pPr>
            <a:r>
              <a:rPr lang="da-DK" sz="4000">
                <a:solidFill>
                  <a:schemeClr val="bg1"/>
                </a:solidFill>
              </a:rPr>
              <a:t>"Vi kan se, at børnene har følt, at de har en stemme på lige fod med de voksne" – Biblioteksformidler</a:t>
            </a:r>
          </a:p>
          <a:p>
            <a:pPr marL="0" indent="0" algn="ctr">
              <a:buNone/>
            </a:pPr>
            <a:endParaRPr lang="da-DK" sz="4000">
              <a:solidFill>
                <a:schemeClr val="bg1"/>
              </a:solidFill>
            </a:endParaRP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32" y="4977037"/>
            <a:ext cx="12192000" cy="3215240"/>
          </a:xfrm>
          <a:prstGeom prst="rect">
            <a:avLst/>
          </a:prstGeom>
        </p:spPr>
      </p:pic>
    </p:spTree>
    <p:extLst>
      <p:ext uri="{BB962C8B-B14F-4D97-AF65-F5344CB8AC3E}">
        <p14:creationId xmlns:p14="http://schemas.microsoft.com/office/powerpoint/2010/main" val="1967497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32B8E"/>
        </a:solidFill>
        <a:effectLst/>
      </p:bgPr>
    </p:bg>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76A35ECC-217A-14A7-E0C3-1188DC30294D}"/>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a:xfrm>
            <a:off x="-2568353" y="-847585"/>
            <a:ext cx="15530284" cy="9432366"/>
          </a:xfrm>
          <a:prstGeom prst="rect">
            <a:avLst/>
          </a:prstGeom>
        </p:spPr>
      </p:pic>
      <p:pic>
        <p:nvPicPr>
          <p:cNvPr id="19" name="Billede 18">
            <a:extLst>
              <a:ext uri="{FF2B5EF4-FFF2-40B4-BE49-F238E27FC236}">
                <a16:creationId xmlns:a16="http://schemas.microsoft.com/office/drawing/2014/main" id="{9C0E76CE-4CA7-548F-BAAA-C37D71A4B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622" y="5400024"/>
            <a:ext cx="1270050" cy="1270050"/>
          </a:xfrm>
          <a:prstGeom prst="rect">
            <a:avLst/>
          </a:prstGeom>
        </p:spPr>
      </p:pic>
      <p:sp>
        <p:nvSpPr>
          <p:cNvPr id="20" name="Titel 1">
            <a:extLst>
              <a:ext uri="{FF2B5EF4-FFF2-40B4-BE49-F238E27FC236}">
                <a16:creationId xmlns:a16="http://schemas.microsoft.com/office/drawing/2014/main" id="{076F97D5-656F-93B8-A059-39AA5AC53F3B}"/>
              </a:ext>
            </a:extLst>
          </p:cNvPr>
          <p:cNvSpPr txBox="1">
            <a:spLocks/>
          </p:cNvSpPr>
          <p:nvPr/>
        </p:nvSpPr>
        <p:spPr>
          <a:xfrm>
            <a:off x="1274135" y="718457"/>
            <a:ext cx="9643729" cy="5057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a:solidFill>
                  <a:schemeClr val="bg1"/>
                </a:solidFill>
                <a:effectLst/>
                <a:latin typeface="roboto slab" panose="020F0502020204030204" pitchFamily="2" charset="0"/>
              </a:rPr>
              <a:t>2: Hvad er børneinddragelse i en bibliotekskontekst?</a:t>
            </a:r>
          </a:p>
          <a:p>
            <a:endParaRPr lang="da-DK" sz="2400" b="1">
              <a:solidFill>
                <a:schemeClr val="bg1"/>
              </a:solidFill>
              <a:latin typeface="roboto slab" panose="020F0502020204030204" pitchFamily="2" charset="0"/>
            </a:endParaRPr>
          </a:p>
          <a:p>
            <a:endParaRPr lang="da-DK" sz="2400">
              <a:solidFill>
                <a:schemeClr val="bg1"/>
              </a:solidFill>
            </a:endParaRPr>
          </a:p>
          <a:p>
            <a:r>
              <a:rPr lang="da-DK" sz="2400">
                <a:solidFill>
                  <a:schemeClr val="bg1"/>
                </a:solidFill>
              </a:rPr>
              <a:t>Børneinddragelse handler om, at vi tør indgå i et tværfagligt samarbejde med børn. Når vi inddrager børn, bliver vi klogere. Børn har den ekspertviden, som vi mangler i en bibliotekskontekst, derfor giver det ALTID mening at inddrage børn.</a:t>
            </a:r>
          </a:p>
          <a:p>
            <a:endParaRPr lang="da-DK" sz="2400">
              <a:solidFill>
                <a:schemeClr val="bg1"/>
              </a:solidFill>
            </a:endParaRPr>
          </a:p>
          <a:p>
            <a:r>
              <a:rPr lang="da-DK" sz="2400">
                <a:solidFill>
                  <a:schemeClr val="bg1"/>
                </a:solidFill>
              </a:rPr>
              <a:t>“For at man kan tale om reel børneinddragelse, er det væsentligt, at de voksne bliver klogere gennem samspillet med børnene ved at lytte til dem og handle på den baggrund” – </a:t>
            </a:r>
            <a:r>
              <a:rPr lang="da-DK" sz="2400" err="1">
                <a:solidFill>
                  <a:schemeClr val="bg1"/>
                </a:solidFill>
              </a:rPr>
              <a:t>Børnerådet</a:t>
            </a:r>
            <a:endParaRPr lang="da-DK" sz="2400">
              <a:solidFill>
                <a:schemeClr val="bg1"/>
              </a:solidFill>
            </a:endParaRPr>
          </a:p>
          <a:p>
            <a:pPr algn="ctr"/>
            <a:endParaRPr lang="da-DK" sz="2400">
              <a:solidFill>
                <a:schemeClr val="bg1"/>
              </a:solidFill>
            </a:endParaRPr>
          </a:p>
          <a:p>
            <a:endParaRPr lang="da-DK" b="1">
              <a:solidFill>
                <a:schemeClr val="bg1"/>
              </a:solidFill>
              <a:latin typeface="+mn-lt"/>
            </a:endParaRPr>
          </a:p>
        </p:txBody>
      </p:sp>
    </p:spTree>
    <p:extLst>
      <p:ext uri="{BB962C8B-B14F-4D97-AF65-F5344CB8AC3E}">
        <p14:creationId xmlns:p14="http://schemas.microsoft.com/office/powerpoint/2010/main" val="281515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867746"/>
            <a:ext cx="10515600" cy="4973217"/>
          </a:xfrm>
        </p:spPr>
        <p:txBody>
          <a:bodyPr>
            <a:normAutofit fontScale="92500" lnSpcReduction="10000"/>
          </a:bodyPr>
          <a:lstStyle/>
          <a:p>
            <a:pPr marL="0" indent="0" algn="ctr">
              <a:buNone/>
            </a:pPr>
            <a:r>
              <a:rPr lang="da-DK" sz="5400" b="0" i="1">
                <a:solidFill>
                  <a:schemeClr val="bg1"/>
                </a:solidFill>
                <a:effectLst/>
                <a:latin typeface="roboto" panose="02000000000000000000" pitchFamily="2" charset="0"/>
              </a:rPr>
              <a:t>“Vi fandt ud af, at vores biblioteksintroduktioner på ingen måde gav genklang hos børnene.</a:t>
            </a:r>
          </a:p>
          <a:p>
            <a:pPr marL="0" indent="0" algn="ctr">
              <a:buNone/>
            </a:pPr>
            <a:r>
              <a:rPr lang="da-DK" sz="5400" b="0" i="1">
                <a:solidFill>
                  <a:schemeClr val="bg1"/>
                </a:solidFill>
                <a:effectLst/>
                <a:latin typeface="roboto" panose="02000000000000000000" pitchFamily="2" charset="0"/>
              </a:rPr>
              <a:t> Derfor er vi helt stoppet med at lave dem, imens vi inddrager børn, og udvikler en ny biblioteksintroduktion til børnebiblioteket” </a:t>
            </a:r>
            <a:r>
              <a:rPr lang="da-DK" b="0" i="1">
                <a:solidFill>
                  <a:schemeClr val="bg1"/>
                </a:solidFill>
                <a:effectLst/>
                <a:latin typeface="roboto" panose="02000000000000000000" pitchFamily="2" charset="0"/>
              </a:rPr>
              <a:t>–  Biblioteksformidler</a:t>
            </a:r>
            <a:endParaRPr lang="da-DK" sz="5400" b="0" i="1">
              <a:solidFill>
                <a:schemeClr val="bg1"/>
              </a:solidFill>
              <a:effectLst/>
              <a:latin typeface="roboto" panose="02000000000000000000" pitchFamily="2" charset="0"/>
            </a:endParaRP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376" y="4930384"/>
            <a:ext cx="12192000" cy="3215240"/>
          </a:xfrm>
          <a:prstGeom prst="rect">
            <a:avLst/>
          </a:prstGeom>
        </p:spPr>
      </p:pic>
    </p:spTree>
    <p:extLst>
      <p:ext uri="{BB962C8B-B14F-4D97-AF65-F5344CB8AC3E}">
        <p14:creationId xmlns:p14="http://schemas.microsoft.com/office/powerpoint/2010/main" val="2462421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Underordnede, der kører på feltet">
            <a:extLst>
              <a:ext uri="{FF2B5EF4-FFF2-40B4-BE49-F238E27FC236}">
                <a16:creationId xmlns:a16="http://schemas.microsoft.com/office/drawing/2014/main" id="{E11E289C-F280-45C3-B94A-2D38BF042F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428" y="-1332442"/>
            <a:ext cx="13594058" cy="9063577"/>
          </a:xfrm>
          <a:prstGeom prst="rect">
            <a:avLst/>
          </a:prstGeom>
        </p:spPr>
      </p:pic>
      <p:sp>
        <p:nvSpPr>
          <p:cNvPr id="4" name="Rektangel 3">
            <a:extLst>
              <a:ext uri="{FF2B5EF4-FFF2-40B4-BE49-F238E27FC236}">
                <a16:creationId xmlns:a16="http://schemas.microsoft.com/office/drawing/2014/main" id="{65A94A1F-E6D6-45AE-B188-75D7BA59860F}"/>
              </a:ext>
            </a:extLst>
          </p:cNvPr>
          <p:cNvSpPr/>
          <p:nvPr/>
        </p:nvSpPr>
        <p:spPr>
          <a:xfrm>
            <a:off x="1844694" y="-528718"/>
            <a:ext cx="5377542" cy="8125298"/>
          </a:xfrm>
          <a:prstGeom prst="rect">
            <a:avLst/>
          </a:prstGeom>
          <a:solidFill>
            <a:srgbClr val="23AD9B">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a:extLst>
              <a:ext uri="{FF2B5EF4-FFF2-40B4-BE49-F238E27FC236}">
                <a16:creationId xmlns:a16="http://schemas.microsoft.com/office/drawing/2014/main" id="{3240817F-9646-4395-A70F-2BF066594F76}"/>
              </a:ext>
            </a:extLst>
          </p:cNvPr>
          <p:cNvSpPr txBox="1">
            <a:spLocks/>
          </p:cNvSpPr>
          <p:nvPr/>
        </p:nvSpPr>
        <p:spPr>
          <a:xfrm>
            <a:off x="2001602" y="425670"/>
            <a:ext cx="5036279" cy="56453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b="1">
                <a:solidFill>
                  <a:schemeClr val="bg1"/>
                </a:solidFill>
                <a:latin typeface="+mn-lt"/>
              </a:rPr>
              <a:t>At tage børn seriøst</a:t>
            </a:r>
          </a:p>
          <a:p>
            <a:pPr algn="ctr"/>
            <a:endParaRPr lang="da-DK" sz="2000">
              <a:solidFill>
                <a:schemeClr val="bg1"/>
              </a:solidFill>
              <a:latin typeface="+mn-lt"/>
            </a:endParaRPr>
          </a:p>
          <a:p>
            <a:r>
              <a:rPr lang="da-DK" sz="2600">
                <a:solidFill>
                  <a:schemeClr val="bg1"/>
                </a:solidFill>
                <a:latin typeface="+mn-lt"/>
              </a:rPr>
              <a:t>Børneinddragelse er når vi involverer børn og tager deres stemmer seriøst.</a:t>
            </a:r>
          </a:p>
          <a:p>
            <a:endParaRPr lang="da-DK" sz="2600">
              <a:solidFill>
                <a:schemeClr val="bg1"/>
              </a:solidFill>
              <a:latin typeface="+mn-lt"/>
            </a:endParaRPr>
          </a:p>
          <a:p>
            <a:r>
              <a:rPr lang="da-DK" sz="2600">
                <a:solidFill>
                  <a:schemeClr val="bg1"/>
                </a:solidFill>
                <a:latin typeface="+mn-lt"/>
              </a:rPr>
              <a:t> Børnene kan hjælpe os med at kvalificere alle de aspekter, som er relevante for børns brug af biblioteket. </a:t>
            </a:r>
          </a:p>
          <a:p>
            <a:endParaRPr lang="da-DK" sz="2600">
              <a:solidFill>
                <a:schemeClr val="bg1"/>
              </a:solidFill>
              <a:latin typeface="+mn-lt"/>
            </a:endParaRPr>
          </a:p>
          <a:p>
            <a:r>
              <a:rPr lang="da-DK" sz="2600">
                <a:solidFill>
                  <a:schemeClr val="bg1"/>
                </a:solidFill>
                <a:latin typeface="+mn-lt"/>
              </a:rPr>
              <a:t>Det kan være vores formidlingsstrategi, aktiviteter, arrangementer, indretning, indkøb, opstillinger og andre eksisterende- eller nyudviklede tilbud</a:t>
            </a:r>
            <a:r>
              <a:rPr lang="da-DK" sz="2400">
                <a:solidFill>
                  <a:schemeClr val="bg1"/>
                </a:solidFill>
                <a:latin typeface="+mn-lt"/>
              </a:rPr>
              <a:t>.</a:t>
            </a:r>
          </a:p>
          <a:p>
            <a:pPr algn="ctr"/>
            <a:endParaRPr lang="da-DK" b="1">
              <a:solidFill>
                <a:schemeClr val="bg1"/>
              </a:solidFill>
              <a:latin typeface="+mn-lt"/>
            </a:endParaRPr>
          </a:p>
        </p:txBody>
      </p:sp>
      <p:pic>
        <p:nvPicPr>
          <p:cNvPr id="8" name="Billede 7">
            <a:extLst>
              <a:ext uri="{FF2B5EF4-FFF2-40B4-BE49-F238E27FC236}">
                <a16:creationId xmlns:a16="http://schemas.microsoft.com/office/drawing/2014/main" id="{26B3B4C9-BA18-422B-BEB8-66AA02625D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35767" y="-1067394"/>
            <a:ext cx="709704" cy="9360194"/>
          </a:xfrm>
          <a:prstGeom prst="rect">
            <a:avLst/>
          </a:prstGeom>
        </p:spPr>
      </p:pic>
      <p:pic>
        <p:nvPicPr>
          <p:cNvPr id="7" name="Billede 6">
            <a:extLst>
              <a:ext uri="{FF2B5EF4-FFF2-40B4-BE49-F238E27FC236}">
                <a16:creationId xmlns:a16="http://schemas.microsoft.com/office/drawing/2014/main" id="{3FE5C306-4C22-DEF1-71FD-FBDE3C5356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194" y="5213412"/>
            <a:ext cx="1270050" cy="1270050"/>
          </a:xfrm>
          <a:prstGeom prst="rect">
            <a:avLst/>
          </a:prstGeom>
        </p:spPr>
      </p:pic>
    </p:spTree>
    <p:extLst>
      <p:ext uri="{BB962C8B-B14F-4D97-AF65-F5344CB8AC3E}">
        <p14:creationId xmlns:p14="http://schemas.microsoft.com/office/powerpoint/2010/main" val="2573926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C6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37BD4-5250-C4D2-B921-A66B09B5F879}"/>
              </a:ext>
            </a:extLst>
          </p:cNvPr>
          <p:cNvSpPr>
            <a:spLocks noGrp="1"/>
          </p:cNvSpPr>
          <p:nvPr>
            <p:ph type="title"/>
          </p:nvPr>
        </p:nvSpPr>
        <p:spPr/>
        <p:txBody>
          <a:bodyPr/>
          <a:lstStyle/>
          <a:p>
            <a:r>
              <a:rPr lang="da-DK" b="1">
                <a:solidFill>
                  <a:srgbClr val="49267E"/>
                </a:solidFill>
                <a:latin typeface="roboto slab" pitchFamily="2" charset="0"/>
              </a:rPr>
              <a:t>B</a:t>
            </a:r>
            <a:r>
              <a:rPr lang="da-DK" b="1">
                <a:solidFill>
                  <a:srgbClr val="49267E"/>
                </a:solidFill>
                <a:effectLst/>
                <a:latin typeface="roboto slab" pitchFamily="2" charset="0"/>
              </a:rPr>
              <a:t>ørneinddragelse på mange niveauer</a:t>
            </a:r>
            <a:endParaRPr lang="da-DK"/>
          </a:p>
        </p:txBody>
      </p:sp>
      <p:sp>
        <p:nvSpPr>
          <p:cNvPr id="3" name="Pladsholder til indhold 2">
            <a:extLst>
              <a:ext uri="{FF2B5EF4-FFF2-40B4-BE49-F238E27FC236}">
                <a16:creationId xmlns:a16="http://schemas.microsoft.com/office/drawing/2014/main" id="{97FA9190-D08E-86DB-8469-7C0564AC7D55}"/>
              </a:ext>
            </a:extLst>
          </p:cNvPr>
          <p:cNvSpPr>
            <a:spLocks noGrp="1"/>
          </p:cNvSpPr>
          <p:nvPr>
            <p:ph idx="1"/>
          </p:nvPr>
        </p:nvSpPr>
        <p:spPr/>
        <p:txBody>
          <a:bodyPr>
            <a:normAutofit lnSpcReduction="10000"/>
          </a:bodyPr>
          <a:lstStyle/>
          <a:p>
            <a:pPr marL="0" indent="0">
              <a:buNone/>
            </a:pPr>
            <a:r>
              <a:rPr lang="da-DK">
                <a:solidFill>
                  <a:schemeClr val="bg1"/>
                </a:solidFill>
              </a:rPr>
              <a:t>Når vi inddrager børn, er det vigtigt at have en bevidsthed om og et sprog for, hvorfor vi inddrager, som vi gør og hvilken grad af inddragelse, vi har og hvordan vi ønsker at inddrage børnene. En bevidsthed om inddragelsen kan bl.a. være med til at afdække:</a:t>
            </a:r>
          </a:p>
          <a:p>
            <a:endParaRPr lang="da-DK">
              <a:solidFill>
                <a:schemeClr val="bg1"/>
              </a:solidFill>
            </a:endParaRPr>
          </a:p>
          <a:p>
            <a:r>
              <a:rPr lang="da-DK">
                <a:solidFill>
                  <a:schemeClr val="bg1"/>
                </a:solidFill>
              </a:rPr>
              <a:t>I hvilken udstrækning inddrager vi på vores bibliotek?</a:t>
            </a:r>
          </a:p>
          <a:p>
            <a:r>
              <a:rPr lang="da-DK">
                <a:solidFill>
                  <a:schemeClr val="bg1"/>
                </a:solidFill>
              </a:rPr>
              <a:t>Er inddragelse et strategisk flueben eller reel børneinddragelse hos os?</a:t>
            </a:r>
          </a:p>
          <a:p>
            <a:r>
              <a:rPr lang="da-DK">
                <a:solidFill>
                  <a:schemeClr val="bg1"/>
                </a:solidFill>
              </a:rPr>
              <a:t>Er vores afsæt for børnerettede tilbud eget hjerteblod eller børnenes?</a:t>
            </a:r>
          </a:p>
          <a:p>
            <a:r>
              <a:rPr lang="da-DK">
                <a:solidFill>
                  <a:schemeClr val="bg1"/>
                </a:solidFill>
              </a:rPr>
              <a:t>Hvad kan vi love børnene i vores kommende proces?</a:t>
            </a:r>
          </a:p>
        </p:txBody>
      </p:sp>
      <p:pic>
        <p:nvPicPr>
          <p:cNvPr id="4" name="Billede 3">
            <a:extLst>
              <a:ext uri="{FF2B5EF4-FFF2-40B4-BE49-F238E27FC236}">
                <a16:creationId xmlns:a16="http://schemas.microsoft.com/office/drawing/2014/main" id="{F8A6EC0A-1A49-B44A-8656-18C89859A9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8833" y="-1413622"/>
            <a:ext cx="709704" cy="9360192"/>
          </a:xfrm>
          <a:prstGeom prst="rect">
            <a:avLst/>
          </a:prstGeom>
        </p:spPr>
      </p:pic>
    </p:spTree>
    <p:extLst>
      <p:ext uri="{BB962C8B-B14F-4D97-AF65-F5344CB8AC3E}">
        <p14:creationId xmlns:p14="http://schemas.microsoft.com/office/powerpoint/2010/main" val="403755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1216058"/>
            <a:ext cx="10515600" cy="4624905"/>
          </a:xfrm>
        </p:spPr>
        <p:txBody>
          <a:bodyPr>
            <a:normAutofit/>
          </a:bodyPr>
          <a:lstStyle/>
          <a:p>
            <a:pPr marL="0" indent="0" algn="ctr">
              <a:buNone/>
            </a:pPr>
            <a:r>
              <a:rPr lang="da-DK" sz="5400" b="0" i="1">
                <a:solidFill>
                  <a:schemeClr val="bg1"/>
                </a:solidFill>
                <a:effectLst/>
                <a:latin typeface="roboto" panose="02000000000000000000" pitchFamily="2" charset="0"/>
              </a:rPr>
              <a:t>”Vi har fået et nyt børnebibliotek, men ikke et eneste barn er blevet spurgt” </a:t>
            </a:r>
          </a:p>
          <a:p>
            <a:pPr marL="0" indent="0" algn="ctr">
              <a:buNone/>
            </a:pPr>
            <a:endParaRPr lang="da-DK" sz="4000" b="0" i="1">
              <a:solidFill>
                <a:schemeClr val="bg1"/>
              </a:solidFill>
              <a:effectLst/>
              <a:latin typeface="roboto" panose="02000000000000000000" pitchFamily="2" charset="0"/>
            </a:endParaRPr>
          </a:p>
          <a:p>
            <a:pPr marL="0" indent="0" algn="r">
              <a:buNone/>
            </a:pPr>
            <a:r>
              <a:rPr lang="da-DK" sz="4000" b="0" i="1">
                <a:solidFill>
                  <a:schemeClr val="bg1"/>
                </a:solidFill>
                <a:effectLst/>
                <a:latin typeface="roboto" panose="02000000000000000000" pitchFamily="2" charset="0"/>
              </a:rPr>
              <a:t>– Biblioteksformidler</a:t>
            </a:r>
          </a:p>
          <a:p>
            <a:pPr marL="0" indent="0" algn="ctr">
              <a:buNone/>
            </a:pPr>
            <a:endParaRPr lang="da-DK" sz="5400" b="0" i="1">
              <a:solidFill>
                <a:schemeClr val="bg1"/>
              </a:solidFill>
              <a:effectLst/>
              <a:latin typeface="roboto" panose="02000000000000000000" pitchFamily="2" charset="0"/>
            </a:endParaRP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376" y="4930384"/>
            <a:ext cx="12192000" cy="3215240"/>
          </a:xfrm>
          <a:prstGeom prst="rect">
            <a:avLst/>
          </a:prstGeom>
        </p:spPr>
      </p:pic>
    </p:spTree>
    <p:extLst>
      <p:ext uri="{BB962C8B-B14F-4D97-AF65-F5344CB8AC3E}">
        <p14:creationId xmlns:p14="http://schemas.microsoft.com/office/powerpoint/2010/main" val="1900071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Barn med et forstørrelsesglas i en skov">
            <a:extLst>
              <a:ext uri="{FF2B5EF4-FFF2-40B4-BE49-F238E27FC236}">
                <a16:creationId xmlns:a16="http://schemas.microsoft.com/office/drawing/2014/main" id="{B5859262-6CFC-9F98-54AE-59FF06D7CAEC}"/>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BE8B36-F473-7B66-6E75-A370206D57E1}"/>
              </a:ext>
            </a:extLst>
          </p:cNvPr>
          <p:cNvSpPr>
            <a:spLocks noGrp="1"/>
          </p:cNvSpPr>
          <p:nvPr>
            <p:ph type="title"/>
          </p:nvPr>
        </p:nvSpPr>
        <p:spPr>
          <a:xfrm>
            <a:off x="7531609" y="20592"/>
            <a:ext cx="3822189" cy="1899912"/>
          </a:xfrm>
        </p:spPr>
        <p:txBody>
          <a:bodyPr>
            <a:normAutofit/>
          </a:bodyPr>
          <a:lstStyle/>
          <a:p>
            <a:r>
              <a:rPr lang="da-DK" sz="4000" b="1">
                <a:solidFill>
                  <a:srgbClr val="1B998B"/>
                </a:solidFill>
                <a:effectLst/>
                <a:latin typeface="roboto slab" pitchFamily="2" charset="0"/>
              </a:rPr>
              <a:t>Grader af inddragelse</a:t>
            </a:r>
            <a:endParaRPr lang="da-DK" sz="4000">
              <a:solidFill>
                <a:srgbClr val="1B998B"/>
              </a:solidFill>
            </a:endParaRPr>
          </a:p>
        </p:txBody>
      </p:sp>
      <p:sp>
        <p:nvSpPr>
          <p:cNvPr id="3" name="Pladsholder til indhold 2">
            <a:extLst>
              <a:ext uri="{FF2B5EF4-FFF2-40B4-BE49-F238E27FC236}">
                <a16:creationId xmlns:a16="http://schemas.microsoft.com/office/drawing/2014/main" id="{8803AF2E-9B6F-7150-5881-3C6D5880B048}"/>
              </a:ext>
            </a:extLst>
          </p:cNvPr>
          <p:cNvSpPr>
            <a:spLocks noGrp="1"/>
          </p:cNvSpPr>
          <p:nvPr>
            <p:ph idx="1"/>
          </p:nvPr>
        </p:nvSpPr>
        <p:spPr>
          <a:xfrm>
            <a:off x="7531609" y="1804737"/>
            <a:ext cx="4580180" cy="4965031"/>
          </a:xfrm>
        </p:spPr>
        <p:txBody>
          <a:bodyPr>
            <a:normAutofit fontScale="92500" lnSpcReduction="10000"/>
          </a:bodyPr>
          <a:lstStyle/>
          <a:p>
            <a:pPr marL="0" indent="0">
              <a:buNone/>
            </a:pPr>
            <a:r>
              <a:rPr lang="da-DK" sz="2400" b="0" i="0">
                <a:solidFill>
                  <a:srgbClr val="1B998B"/>
                </a:solidFill>
                <a:effectLst/>
                <a:latin typeface="roboto" panose="02000000000000000000" pitchFamily="2" charset="0"/>
              </a:rPr>
              <a:t>Inden du går ud og børneinddrager, så vær bevidst om din egen position i forhold til den proces, du sætter i gang. </a:t>
            </a:r>
          </a:p>
          <a:p>
            <a:pPr marL="0" indent="0">
              <a:buNone/>
            </a:pPr>
            <a:r>
              <a:rPr lang="da-DK" sz="2400" b="0" i="0">
                <a:solidFill>
                  <a:srgbClr val="1B998B"/>
                </a:solidFill>
                <a:effectLst/>
                <a:latin typeface="roboto" panose="02000000000000000000" pitchFamily="2" charset="0"/>
              </a:rPr>
              <a:t>Er det din egen idé, som du elsker, du beder børnene komme med feedback på? </a:t>
            </a:r>
            <a:endParaRPr lang="da-DK" sz="2400">
              <a:solidFill>
                <a:srgbClr val="1B998B"/>
              </a:solidFill>
              <a:latin typeface="roboto" panose="02000000000000000000" pitchFamily="2" charset="0"/>
            </a:endParaRPr>
          </a:p>
          <a:p>
            <a:pPr marL="0" indent="0">
              <a:buNone/>
            </a:pPr>
            <a:r>
              <a:rPr lang="da-DK" sz="2400" b="0" i="0">
                <a:solidFill>
                  <a:srgbClr val="1B998B"/>
                </a:solidFill>
                <a:effectLst/>
                <a:latin typeface="roboto" panose="02000000000000000000" pitchFamily="2" charset="0"/>
              </a:rPr>
              <a:t>Eller er det børnene selv, der er kommet med en idé, som de gerne vil have hjælp til at realisere? </a:t>
            </a:r>
            <a:endParaRPr lang="da-DK" sz="2400">
              <a:solidFill>
                <a:srgbClr val="1B998B"/>
              </a:solidFill>
              <a:latin typeface="roboto" panose="02000000000000000000" pitchFamily="2" charset="0"/>
            </a:endParaRPr>
          </a:p>
          <a:p>
            <a:pPr marL="0" indent="0">
              <a:buNone/>
            </a:pPr>
            <a:r>
              <a:rPr lang="da-DK" sz="3100" b="1" i="0">
                <a:solidFill>
                  <a:srgbClr val="1B998B"/>
                </a:solidFill>
                <a:effectLst/>
                <a:latin typeface="roboto" panose="02000000000000000000" pitchFamily="2" charset="0"/>
              </a:rPr>
              <a:t>Begge dele er børneinddragelse, der er bare tale om forskellige grader af inddragelse.</a:t>
            </a:r>
          </a:p>
          <a:p>
            <a:endParaRPr lang="da-DK" sz="1700"/>
          </a:p>
        </p:txBody>
      </p:sp>
    </p:spTree>
    <p:extLst>
      <p:ext uri="{BB962C8B-B14F-4D97-AF65-F5344CB8AC3E}">
        <p14:creationId xmlns:p14="http://schemas.microsoft.com/office/powerpoint/2010/main" val="186048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32B8E"/>
        </a:solidFill>
        <a:effectLst/>
      </p:bgPr>
    </p:bg>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76A35ECC-217A-14A7-E0C3-1188DC30294D}"/>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a:xfrm>
            <a:off x="-2568353" y="-847585"/>
            <a:ext cx="15530284" cy="9432366"/>
          </a:xfrm>
          <a:prstGeom prst="rect">
            <a:avLst/>
          </a:prstGeom>
        </p:spPr>
      </p:pic>
      <p:pic>
        <p:nvPicPr>
          <p:cNvPr id="19" name="Billede 18">
            <a:extLst>
              <a:ext uri="{FF2B5EF4-FFF2-40B4-BE49-F238E27FC236}">
                <a16:creationId xmlns:a16="http://schemas.microsoft.com/office/drawing/2014/main" id="{9C0E76CE-4CA7-548F-BAAA-C37D71A4B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622" y="5400024"/>
            <a:ext cx="1270050" cy="1270050"/>
          </a:xfrm>
          <a:prstGeom prst="rect">
            <a:avLst/>
          </a:prstGeom>
        </p:spPr>
      </p:pic>
      <p:sp>
        <p:nvSpPr>
          <p:cNvPr id="20" name="Titel 1">
            <a:extLst>
              <a:ext uri="{FF2B5EF4-FFF2-40B4-BE49-F238E27FC236}">
                <a16:creationId xmlns:a16="http://schemas.microsoft.com/office/drawing/2014/main" id="{076F97D5-656F-93B8-A059-39AA5AC53F3B}"/>
              </a:ext>
            </a:extLst>
          </p:cNvPr>
          <p:cNvSpPr txBox="1">
            <a:spLocks/>
          </p:cNvSpPr>
          <p:nvPr/>
        </p:nvSpPr>
        <p:spPr>
          <a:xfrm>
            <a:off x="1274135" y="718456"/>
            <a:ext cx="9643729" cy="5746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a:solidFill>
                  <a:schemeClr val="bg1"/>
                </a:solidFill>
                <a:effectLst/>
                <a:latin typeface="roboto slab" panose="020F0502020204030204" pitchFamily="2" charset="0"/>
              </a:rPr>
              <a:t>Harts deltagelsesstige</a:t>
            </a:r>
          </a:p>
          <a:p>
            <a:endParaRPr lang="da-DK" sz="2000">
              <a:solidFill>
                <a:schemeClr val="bg1"/>
              </a:solidFill>
            </a:endParaRPr>
          </a:p>
          <a:p>
            <a:r>
              <a:rPr lang="da-DK" sz="2000">
                <a:solidFill>
                  <a:schemeClr val="bg1"/>
                </a:solidFill>
              </a:rPr>
              <a:t>Roger Harts deltagelsesstige kan være behjælpelig til at identificere, hvilken grad af inddragelse vi ønsker, og hvordan vi gerne vil involvere børn. Deltagelsesstigen viser forskellige niveauer for børns deltagelse. Jo højere op på stigen, des mere indflydelse har børn. </a:t>
            </a:r>
          </a:p>
          <a:p>
            <a:endParaRPr lang="da-DK" sz="2000">
              <a:solidFill>
                <a:schemeClr val="bg1"/>
              </a:solidFill>
            </a:endParaRPr>
          </a:p>
          <a:p>
            <a:r>
              <a:rPr lang="da-DK" sz="2000">
                <a:solidFill>
                  <a:schemeClr val="bg1"/>
                </a:solidFill>
              </a:rPr>
              <a:t>På de tre første trin er deltagelsen ikke reel, mens de øvrige trin betegner reel inddragelse i forskelligt omfang. På den måde kan deltagelsesstigen både bruges i en evalueringssituation af eksisterende tilbud til målgruppen, men det er bestemt også et godt værktøj at tage i brug, når man planlægger sin proces for kommende børneinddragelse, da den giver et objektivt blik på graden af børneinddragelse.</a:t>
            </a:r>
          </a:p>
          <a:p>
            <a:endParaRPr lang="da-DK" sz="2000">
              <a:solidFill>
                <a:schemeClr val="bg1"/>
              </a:solidFill>
            </a:endParaRPr>
          </a:p>
          <a:p>
            <a:r>
              <a:rPr lang="da-DK" sz="2000">
                <a:solidFill>
                  <a:schemeClr val="bg1"/>
                </a:solidFill>
              </a:rPr>
              <a:t>Det afgørende er, at man som voksen har taget stilling til inddragelsens omfang, inden man går i gang. Det hjælper både i jeres rammesætning og forventningsafstemning med børnene.  ​</a:t>
            </a:r>
          </a:p>
          <a:p>
            <a:pPr algn="ctr"/>
            <a:endParaRPr lang="da-DK" sz="2000">
              <a:solidFill>
                <a:schemeClr val="bg1"/>
              </a:solidFill>
            </a:endParaRPr>
          </a:p>
          <a:p>
            <a:endParaRPr lang="da-DK" sz="4000" b="1">
              <a:solidFill>
                <a:schemeClr val="bg1"/>
              </a:solidFill>
              <a:latin typeface="+mn-lt"/>
            </a:endParaRPr>
          </a:p>
        </p:txBody>
      </p:sp>
    </p:spTree>
    <p:extLst>
      <p:ext uri="{BB962C8B-B14F-4D97-AF65-F5344CB8AC3E}">
        <p14:creationId xmlns:p14="http://schemas.microsoft.com/office/powerpoint/2010/main" val="374342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32B8E"/>
        </a:solidFill>
        <a:effectLst/>
      </p:bgPr>
    </p:bg>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76A35ECC-217A-14A7-E0C3-1188DC30294D}"/>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a:xfrm>
            <a:off x="-1392696" y="-968882"/>
            <a:ext cx="15530284" cy="9432366"/>
          </a:xfrm>
          <a:prstGeom prst="rect">
            <a:avLst/>
          </a:prstGeom>
        </p:spPr>
      </p:pic>
      <p:pic>
        <p:nvPicPr>
          <p:cNvPr id="19" name="Billede 18">
            <a:extLst>
              <a:ext uri="{FF2B5EF4-FFF2-40B4-BE49-F238E27FC236}">
                <a16:creationId xmlns:a16="http://schemas.microsoft.com/office/drawing/2014/main" id="{9C0E76CE-4CA7-548F-BAAA-C37D71A4B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194" y="5213412"/>
            <a:ext cx="1270050" cy="1270050"/>
          </a:xfrm>
          <a:prstGeom prst="rect">
            <a:avLst/>
          </a:prstGeom>
        </p:spPr>
      </p:pic>
      <p:sp>
        <p:nvSpPr>
          <p:cNvPr id="20" name="Titel 1">
            <a:extLst>
              <a:ext uri="{FF2B5EF4-FFF2-40B4-BE49-F238E27FC236}">
                <a16:creationId xmlns:a16="http://schemas.microsoft.com/office/drawing/2014/main" id="{076F97D5-656F-93B8-A059-39AA5AC53F3B}"/>
              </a:ext>
            </a:extLst>
          </p:cNvPr>
          <p:cNvSpPr txBox="1">
            <a:spLocks/>
          </p:cNvSpPr>
          <p:nvPr/>
        </p:nvSpPr>
        <p:spPr>
          <a:xfrm>
            <a:off x="1274135" y="1259638"/>
            <a:ext cx="9643729" cy="39537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5400" b="1">
                <a:solidFill>
                  <a:schemeClr val="bg1"/>
                </a:solidFill>
                <a:latin typeface="+mn-lt"/>
              </a:rPr>
              <a:t>Hvorfor skal vi børneinddrage?</a:t>
            </a:r>
            <a:br>
              <a:rPr lang="da-DK" sz="5400" b="1">
                <a:solidFill>
                  <a:schemeClr val="bg1"/>
                </a:solidFill>
                <a:latin typeface="+mn-lt"/>
              </a:rPr>
            </a:br>
            <a:r>
              <a:rPr lang="da-DK" sz="5400" b="1">
                <a:solidFill>
                  <a:schemeClr val="bg1"/>
                </a:solidFill>
                <a:latin typeface="+mn-lt"/>
              </a:rPr>
              <a:t>Derfor!</a:t>
            </a:r>
          </a:p>
          <a:p>
            <a:endParaRPr lang="da-DK" b="1">
              <a:solidFill>
                <a:schemeClr val="bg1"/>
              </a:solidFill>
              <a:latin typeface="+mn-lt"/>
            </a:endParaRPr>
          </a:p>
          <a:p>
            <a:endParaRPr lang="da-DK" sz="2400">
              <a:solidFill>
                <a:schemeClr val="bg1"/>
              </a:solidFill>
            </a:endParaRPr>
          </a:p>
          <a:p>
            <a:endParaRPr lang="da-DK" sz="2400">
              <a:solidFill>
                <a:schemeClr val="bg1"/>
              </a:solidFill>
            </a:endParaRPr>
          </a:p>
          <a:p>
            <a:pPr algn="ctr"/>
            <a:r>
              <a:rPr lang="da-DK" sz="3200" b="1">
                <a:solidFill>
                  <a:schemeClr val="bg1"/>
                </a:solidFill>
              </a:rPr>
              <a:t>Bliv klogere på børneinddragelse i fællesskab på 2,5 timer</a:t>
            </a:r>
          </a:p>
          <a:p>
            <a:endParaRPr lang="da-DK" sz="2400">
              <a:solidFill>
                <a:schemeClr val="bg1"/>
              </a:solidFill>
            </a:endParaRPr>
          </a:p>
          <a:p>
            <a:endParaRPr lang="da-DK" b="1">
              <a:solidFill>
                <a:schemeClr val="bg1"/>
              </a:solidFill>
              <a:latin typeface="+mn-lt"/>
            </a:endParaRPr>
          </a:p>
        </p:txBody>
      </p:sp>
    </p:spTree>
    <p:extLst>
      <p:ext uri="{BB962C8B-B14F-4D97-AF65-F5344CB8AC3E}">
        <p14:creationId xmlns:p14="http://schemas.microsoft.com/office/powerpoint/2010/main" val="15431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D5499-1A63-703C-F1DC-AB24B411E93B}"/>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2AB29C3-FAE5-E588-1175-DF393105B396}"/>
              </a:ext>
            </a:extLst>
          </p:cNvPr>
          <p:cNvSpPr>
            <a:spLocks noGrp="1"/>
          </p:cNvSpPr>
          <p:nvPr>
            <p:ph sz="half" idx="1"/>
          </p:nvPr>
        </p:nvSpPr>
        <p:spPr/>
        <p:txBody>
          <a:bodyPr/>
          <a:lstStyle/>
          <a:p>
            <a:endParaRPr lang="da-DK"/>
          </a:p>
        </p:txBody>
      </p:sp>
      <p:sp>
        <p:nvSpPr>
          <p:cNvPr id="4" name="Pladsholder til indhold 3">
            <a:extLst>
              <a:ext uri="{FF2B5EF4-FFF2-40B4-BE49-F238E27FC236}">
                <a16:creationId xmlns:a16="http://schemas.microsoft.com/office/drawing/2014/main" id="{064566FB-025C-E070-C05D-9BB12C1C78D1}"/>
              </a:ext>
            </a:extLst>
          </p:cNvPr>
          <p:cNvSpPr>
            <a:spLocks noGrp="1"/>
          </p:cNvSpPr>
          <p:nvPr>
            <p:ph sz="half" idx="2"/>
          </p:nvPr>
        </p:nvSpPr>
        <p:spPr/>
        <p:txBody>
          <a:bodyPr/>
          <a:lstStyle/>
          <a:p>
            <a:endParaRPr lang="da-DK"/>
          </a:p>
        </p:txBody>
      </p:sp>
      <p:pic>
        <p:nvPicPr>
          <p:cNvPr id="5" name="Picture 2">
            <a:extLst>
              <a:ext uri="{FF2B5EF4-FFF2-40B4-BE49-F238E27FC236}">
                <a16:creationId xmlns:a16="http://schemas.microsoft.com/office/drawing/2014/main" id="{106F0261-FD70-C9AD-5B50-313B87352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6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870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C6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7174C-ADE0-9DF4-AE87-F7F8943105F1}"/>
              </a:ext>
            </a:extLst>
          </p:cNvPr>
          <p:cNvSpPr>
            <a:spLocks noGrp="1"/>
          </p:cNvSpPr>
          <p:nvPr>
            <p:ph type="title"/>
          </p:nvPr>
        </p:nvSpPr>
        <p:spPr/>
        <p:txBody>
          <a:bodyPr/>
          <a:lstStyle/>
          <a:p>
            <a:r>
              <a:rPr lang="da-DK" b="1">
                <a:solidFill>
                  <a:srgbClr val="49267E"/>
                </a:solidFill>
                <a:effectLst/>
                <a:latin typeface="roboto slab" pitchFamily="2" charset="0"/>
              </a:rPr>
              <a:t>Øvelse – 20 min.</a:t>
            </a:r>
            <a:endParaRPr lang="da-DK"/>
          </a:p>
        </p:txBody>
      </p:sp>
      <p:sp>
        <p:nvSpPr>
          <p:cNvPr id="3" name="Pladsholder til indhold 2">
            <a:extLst>
              <a:ext uri="{FF2B5EF4-FFF2-40B4-BE49-F238E27FC236}">
                <a16:creationId xmlns:a16="http://schemas.microsoft.com/office/drawing/2014/main" id="{BD9A593D-2BDA-1DAF-F131-482F0BB9E445}"/>
              </a:ext>
            </a:extLst>
          </p:cNvPr>
          <p:cNvSpPr>
            <a:spLocks noGrp="1"/>
          </p:cNvSpPr>
          <p:nvPr>
            <p:ph idx="1"/>
          </p:nvPr>
        </p:nvSpPr>
        <p:spPr>
          <a:xfrm>
            <a:off x="838200" y="1690688"/>
            <a:ext cx="10515600" cy="4486275"/>
          </a:xfrm>
        </p:spPr>
        <p:txBody>
          <a:bodyPr>
            <a:normAutofit fontScale="47500" lnSpcReduction="20000"/>
          </a:bodyPr>
          <a:lstStyle/>
          <a:p>
            <a:pPr marL="0" indent="0">
              <a:buNone/>
            </a:pPr>
            <a:r>
              <a:rPr lang="da-DK" sz="4600">
                <a:solidFill>
                  <a:schemeClr val="bg1"/>
                </a:solidFill>
              </a:rPr>
              <a:t>Find i fællesskab eksempler fra jeres egen praksis, hvor I står på de forskellige trin fra bund til top. </a:t>
            </a:r>
          </a:p>
          <a:p>
            <a:pPr marL="0" indent="0">
              <a:buNone/>
            </a:pPr>
            <a:endParaRPr lang="da-DK" sz="4600">
              <a:solidFill>
                <a:schemeClr val="bg1"/>
              </a:solidFill>
            </a:endParaRPr>
          </a:p>
          <a:p>
            <a:r>
              <a:rPr lang="da-DK" sz="4600">
                <a:solidFill>
                  <a:schemeClr val="bg1"/>
                </a:solidFill>
              </a:rPr>
              <a:t>Er der nogle trin, I bevæger jer mere på end andre? </a:t>
            </a:r>
          </a:p>
          <a:p>
            <a:r>
              <a:rPr lang="da-DK" sz="4600">
                <a:solidFill>
                  <a:schemeClr val="bg1"/>
                </a:solidFill>
              </a:rPr>
              <a:t>Hvordan kan et af jeres eksisterende tilbud – fx et skoleforløb – få en højere grad af deltagelse? </a:t>
            </a:r>
          </a:p>
          <a:p>
            <a:r>
              <a:rPr lang="da-DK" sz="4600">
                <a:solidFill>
                  <a:schemeClr val="bg1"/>
                </a:solidFill>
              </a:rPr>
              <a:t>Udvælg et tilbud/en aktivitet, der giver mening for jer at udvikle på. </a:t>
            </a:r>
          </a:p>
          <a:p>
            <a:r>
              <a:rPr lang="da-DK" sz="4600">
                <a:solidFill>
                  <a:schemeClr val="bg1"/>
                </a:solidFill>
              </a:rPr>
              <a:t>Hvad får børnene ud af den øgede deltagelse? </a:t>
            </a:r>
          </a:p>
          <a:p>
            <a:r>
              <a:rPr lang="da-DK" sz="4600">
                <a:solidFill>
                  <a:schemeClr val="bg1"/>
                </a:solidFill>
              </a:rPr>
              <a:t>Hvad får I ud af det?</a:t>
            </a:r>
          </a:p>
          <a:p>
            <a:pPr marL="0" indent="0">
              <a:buNone/>
            </a:pPr>
            <a:endParaRPr lang="da-DK" sz="4600">
              <a:solidFill>
                <a:schemeClr val="bg1"/>
              </a:solidFill>
            </a:endParaRPr>
          </a:p>
          <a:p>
            <a:pPr marL="0" indent="0">
              <a:buNone/>
            </a:pPr>
            <a:r>
              <a:rPr lang="da-DK" sz="4600">
                <a:solidFill>
                  <a:schemeClr val="bg1"/>
                </a:solidFill>
              </a:rPr>
              <a:t>Formålet med øvelsen er at blive bevidst om de forskellige trin, børneinddragelse kan foregå på og sætte gang i en dialog om, hvornår I bevæger jer på hvilke trin samt hvilke tidspunkter, I ønsker at inddrage børn mere, end det er tilfældet i dag. </a:t>
            </a:r>
          </a:p>
          <a:p>
            <a:pPr marL="0" indent="0">
              <a:buNone/>
            </a:pPr>
            <a:endParaRPr lang="da-DK"/>
          </a:p>
        </p:txBody>
      </p:sp>
      <p:pic>
        <p:nvPicPr>
          <p:cNvPr id="4" name="Billede 3">
            <a:extLst>
              <a:ext uri="{FF2B5EF4-FFF2-40B4-BE49-F238E27FC236}">
                <a16:creationId xmlns:a16="http://schemas.microsoft.com/office/drawing/2014/main" id="{631C345F-1E1C-827F-12C7-F95E0AEBED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79500" y="5430777"/>
            <a:ext cx="1148599" cy="1148599"/>
          </a:xfrm>
          <a:prstGeom prst="rect">
            <a:avLst/>
          </a:prstGeom>
        </p:spPr>
      </p:pic>
    </p:spTree>
    <p:extLst>
      <p:ext uri="{BB962C8B-B14F-4D97-AF65-F5344CB8AC3E}">
        <p14:creationId xmlns:p14="http://schemas.microsoft.com/office/powerpoint/2010/main" val="2357866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32B8E"/>
        </a:solidFill>
        <a:effectLst/>
      </p:bgPr>
    </p:bg>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76A35ECC-217A-14A7-E0C3-1188DC30294D}"/>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a:xfrm>
            <a:off x="-2568353" y="-847585"/>
            <a:ext cx="15530284" cy="9432366"/>
          </a:xfrm>
          <a:prstGeom prst="rect">
            <a:avLst/>
          </a:prstGeom>
        </p:spPr>
      </p:pic>
      <p:pic>
        <p:nvPicPr>
          <p:cNvPr id="19" name="Billede 18">
            <a:extLst>
              <a:ext uri="{FF2B5EF4-FFF2-40B4-BE49-F238E27FC236}">
                <a16:creationId xmlns:a16="http://schemas.microsoft.com/office/drawing/2014/main" id="{9C0E76CE-4CA7-548F-BAAA-C37D71A4B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622" y="5400024"/>
            <a:ext cx="1270050" cy="1270050"/>
          </a:xfrm>
          <a:prstGeom prst="rect">
            <a:avLst/>
          </a:prstGeom>
        </p:spPr>
      </p:pic>
      <p:sp>
        <p:nvSpPr>
          <p:cNvPr id="20" name="Titel 1">
            <a:extLst>
              <a:ext uri="{FF2B5EF4-FFF2-40B4-BE49-F238E27FC236}">
                <a16:creationId xmlns:a16="http://schemas.microsoft.com/office/drawing/2014/main" id="{076F97D5-656F-93B8-A059-39AA5AC53F3B}"/>
              </a:ext>
            </a:extLst>
          </p:cNvPr>
          <p:cNvSpPr txBox="1">
            <a:spLocks/>
          </p:cNvSpPr>
          <p:nvPr/>
        </p:nvSpPr>
        <p:spPr>
          <a:xfrm>
            <a:off x="1274135" y="718456"/>
            <a:ext cx="9643729" cy="5746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err="1">
                <a:solidFill>
                  <a:schemeClr val="bg1"/>
                </a:solidFill>
                <a:effectLst/>
                <a:latin typeface="roboto slab" panose="020F0502020204030204" pitchFamily="2" charset="0"/>
              </a:rPr>
              <a:t>cocreators</a:t>
            </a:r>
            <a:r>
              <a:rPr lang="da-DK" b="1">
                <a:solidFill>
                  <a:schemeClr val="bg1"/>
                </a:solidFill>
                <a:effectLst/>
                <a:latin typeface="roboto slab" panose="020F0502020204030204" pitchFamily="2" charset="0"/>
              </a:rPr>
              <a:t> involveringstrappe</a:t>
            </a:r>
            <a:br>
              <a:rPr lang="da-DK" b="1">
                <a:solidFill>
                  <a:schemeClr val="bg1"/>
                </a:solidFill>
                <a:effectLst/>
                <a:latin typeface="roboto slab" panose="020F0502020204030204" pitchFamily="2" charset="0"/>
              </a:rPr>
            </a:br>
            <a:endParaRPr lang="da-DK" sz="2000">
              <a:solidFill>
                <a:schemeClr val="bg1"/>
              </a:solidFill>
            </a:endParaRPr>
          </a:p>
          <a:p>
            <a:endParaRPr lang="da-DK" sz="2000">
              <a:solidFill>
                <a:schemeClr val="bg1"/>
              </a:solidFill>
            </a:endParaRPr>
          </a:p>
          <a:p>
            <a:r>
              <a:rPr lang="da-DK" sz="2400">
                <a:solidFill>
                  <a:schemeClr val="bg1"/>
                </a:solidFill>
              </a:rPr>
              <a:t>Involveringstrappen kan hjælpe os til at identificere vores egen position, når vi inddrager børn. Hvornår gør vi noget, fordi vi selv synes noget er fedt, og hvornår har vi skabt noget sammen med børn med udgangspunkt i, hvad de synes er fedt?</a:t>
            </a:r>
          </a:p>
          <a:p>
            <a:endParaRPr lang="da-DK" sz="2400">
              <a:solidFill>
                <a:schemeClr val="bg1"/>
              </a:solidFill>
            </a:endParaRPr>
          </a:p>
          <a:p>
            <a:r>
              <a:rPr lang="da-DK" sz="2400">
                <a:solidFill>
                  <a:schemeClr val="bg1"/>
                </a:solidFill>
              </a:rPr>
              <a:t>Involveringstrappen består af 6 trin, som kan hjælpe os med at se på vores egen position. Hvor kommer idéen fra? Er det vores eget hjerteblod? Er det børnenes idé? Eller er det en rapport, vi handler ud fra? </a:t>
            </a:r>
          </a:p>
          <a:p>
            <a:endParaRPr lang="da-DK" sz="2400">
              <a:solidFill>
                <a:schemeClr val="bg1"/>
              </a:solidFill>
            </a:endParaRPr>
          </a:p>
          <a:p>
            <a:r>
              <a:rPr lang="da-DK" sz="2400">
                <a:solidFill>
                  <a:schemeClr val="bg1"/>
                </a:solidFill>
              </a:rPr>
              <a:t>På den måde kan involveringstrappen være med til at sætte spot på hvilke aktiviteter, vi skal beholde, udvikle eller ændre på.</a:t>
            </a:r>
          </a:p>
          <a:p>
            <a:r>
              <a:rPr lang="da-DK" sz="2000">
                <a:solidFill>
                  <a:schemeClr val="bg1"/>
                </a:solidFill>
              </a:rPr>
              <a:t>​</a:t>
            </a:r>
          </a:p>
          <a:p>
            <a:pPr algn="ctr"/>
            <a:endParaRPr lang="da-DK" sz="2000">
              <a:solidFill>
                <a:schemeClr val="bg1"/>
              </a:solidFill>
            </a:endParaRPr>
          </a:p>
          <a:p>
            <a:endParaRPr lang="da-DK" sz="4000" b="1">
              <a:solidFill>
                <a:schemeClr val="bg1"/>
              </a:solidFill>
              <a:latin typeface="+mn-lt"/>
            </a:endParaRPr>
          </a:p>
        </p:txBody>
      </p:sp>
    </p:spTree>
    <p:extLst>
      <p:ext uri="{BB962C8B-B14F-4D97-AF65-F5344CB8AC3E}">
        <p14:creationId xmlns:p14="http://schemas.microsoft.com/office/powerpoint/2010/main" val="196190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867746"/>
            <a:ext cx="10515600" cy="4973217"/>
          </a:xfrm>
        </p:spPr>
        <p:txBody>
          <a:bodyPr>
            <a:normAutofit fontScale="62500" lnSpcReduction="20000"/>
          </a:bodyPr>
          <a:lstStyle/>
          <a:p>
            <a:pPr marL="0" indent="0">
              <a:buNone/>
            </a:pPr>
            <a:r>
              <a:rPr lang="da-DK" sz="5400" b="0" i="1">
                <a:solidFill>
                  <a:schemeClr val="bg1"/>
                </a:solidFill>
                <a:effectLst/>
                <a:latin typeface="roboto" panose="02000000000000000000" pitchFamily="2" charset="0"/>
              </a:rPr>
              <a:t>”Involveringstrappen er tænkt som det spejl vi kigger ind i, når vi inddrager. Hvis du tør være ærlig omkring hvor på trappen du står, kan du også formidle overfor andre, hvorfor du involverer, som du gør. Nogle gange elsker man bare sin egen ide så højt, at man ikke vil have den ”spoleret” af andre – og så starter man på trin 1. Men du kan på samme projekt hoppe til 5. trin og tilbage til trin 2 andre steder i processen. Du kan ved at bruge trappen få øje på både din egne eller andres tilgang til involvering og på den måde har I et værktøj at diskutere ud fra” </a:t>
            </a:r>
          </a:p>
          <a:p>
            <a:pPr marL="0" indent="0">
              <a:buNone/>
            </a:pPr>
            <a:r>
              <a:rPr lang="da-DK" sz="5400" b="0" i="1">
                <a:solidFill>
                  <a:schemeClr val="bg1"/>
                </a:solidFill>
                <a:effectLst/>
                <a:latin typeface="roboto" panose="02000000000000000000" pitchFamily="2" charset="0"/>
              </a:rPr>
              <a:t>			– Line Augusta Nordbo, </a:t>
            </a:r>
            <a:r>
              <a:rPr lang="da-DK" sz="5400" b="0" i="1" err="1">
                <a:solidFill>
                  <a:schemeClr val="bg1"/>
                </a:solidFill>
                <a:effectLst/>
                <a:latin typeface="roboto" panose="02000000000000000000" pitchFamily="2" charset="0"/>
              </a:rPr>
              <a:t>cocreators</a:t>
            </a:r>
            <a:endParaRPr lang="da-DK" sz="5400" b="0" i="1">
              <a:solidFill>
                <a:schemeClr val="bg1"/>
              </a:solidFill>
              <a:effectLst/>
              <a:latin typeface="roboto" panose="02000000000000000000" pitchFamily="2" charset="0"/>
            </a:endParaRP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376" y="4930384"/>
            <a:ext cx="12192000" cy="3215240"/>
          </a:xfrm>
          <a:prstGeom prst="rect">
            <a:avLst/>
          </a:prstGeom>
        </p:spPr>
      </p:pic>
    </p:spTree>
    <p:extLst>
      <p:ext uri="{BB962C8B-B14F-4D97-AF65-F5344CB8AC3E}">
        <p14:creationId xmlns:p14="http://schemas.microsoft.com/office/powerpoint/2010/main" val="182852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C5A0E-5146-5E70-6E91-AD35ABB1CD45}"/>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E406C0D6-6F67-4F8D-864C-8C75F388E6B7}"/>
              </a:ext>
            </a:extLst>
          </p:cNvPr>
          <p:cNvSpPr>
            <a:spLocks noGrp="1"/>
          </p:cNvSpPr>
          <p:nvPr>
            <p:ph sz="half" idx="1"/>
          </p:nvPr>
        </p:nvSpPr>
        <p:spPr/>
        <p:txBody>
          <a:bodyPr/>
          <a:lstStyle/>
          <a:p>
            <a:endParaRPr lang="da-DK"/>
          </a:p>
        </p:txBody>
      </p:sp>
      <p:sp>
        <p:nvSpPr>
          <p:cNvPr id="4" name="Pladsholder til indhold 3">
            <a:extLst>
              <a:ext uri="{FF2B5EF4-FFF2-40B4-BE49-F238E27FC236}">
                <a16:creationId xmlns:a16="http://schemas.microsoft.com/office/drawing/2014/main" id="{A27BF09D-2FA1-28C3-BC1A-F6C9D48A2344}"/>
              </a:ext>
            </a:extLst>
          </p:cNvPr>
          <p:cNvSpPr>
            <a:spLocks noGrp="1"/>
          </p:cNvSpPr>
          <p:nvPr>
            <p:ph sz="half" idx="2"/>
          </p:nvPr>
        </p:nvSpPr>
        <p:spPr/>
        <p:txBody>
          <a:bodyPr/>
          <a:lstStyle/>
          <a:p>
            <a:endParaRPr lang="da-DK"/>
          </a:p>
        </p:txBody>
      </p:sp>
      <p:pic>
        <p:nvPicPr>
          <p:cNvPr id="5" name="Picture 2">
            <a:extLst>
              <a:ext uri="{FF2B5EF4-FFF2-40B4-BE49-F238E27FC236}">
                <a16:creationId xmlns:a16="http://schemas.microsoft.com/office/drawing/2014/main" id="{A25B7970-5CC4-8549-9FC3-90F8503DE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7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215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C6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7174C-ADE0-9DF4-AE87-F7F8943105F1}"/>
              </a:ext>
            </a:extLst>
          </p:cNvPr>
          <p:cNvSpPr>
            <a:spLocks noGrp="1"/>
          </p:cNvSpPr>
          <p:nvPr>
            <p:ph type="title"/>
          </p:nvPr>
        </p:nvSpPr>
        <p:spPr/>
        <p:txBody>
          <a:bodyPr/>
          <a:lstStyle/>
          <a:p>
            <a:r>
              <a:rPr lang="da-DK" b="1">
                <a:solidFill>
                  <a:srgbClr val="49267E"/>
                </a:solidFill>
                <a:effectLst/>
                <a:latin typeface="roboto slab" pitchFamily="2" charset="0"/>
              </a:rPr>
              <a:t>Øvelse – 20 min.</a:t>
            </a:r>
            <a:endParaRPr lang="da-DK"/>
          </a:p>
        </p:txBody>
      </p:sp>
      <p:sp>
        <p:nvSpPr>
          <p:cNvPr id="3" name="Pladsholder til indhold 2">
            <a:extLst>
              <a:ext uri="{FF2B5EF4-FFF2-40B4-BE49-F238E27FC236}">
                <a16:creationId xmlns:a16="http://schemas.microsoft.com/office/drawing/2014/main" id="{BD9A593D-2BDA-1DAF-F131-482F0BB9E445}"/>
              </a:ext>
            </a:extLst>
          </p:cNvPr>
          <p:cNvSpPr>
            <a:spLocks noGrp="1"/>
          </p:cNvSpPr>
          <p:nvPr>
            <p:ph idx="1"/>
          </p:nvPr>
        </p:nvSpPr>
        <p:spPr>
          <a:xfrm>
            <a:off x="838200" y="1690688"/>
            <a:ext cx="10515600" cy="4802187"/>
          </a:xfrm>
        </p:spPr>
        <p:txBody>
          <a:bodyPr>
            <a:noAutofit/>
          </a:bodyPr>
          <a:lstStyle/>
          <a:p>
            <a:pPr marL="0" indent="0">
              <a:buNone/>
            </a:pPr>
            <a:r>
              <a:rPr lang="da-DK" sz="2400">
                <a:solidFill>
                  <a:schemeClr val="bg1"/>
                </a:solidFill>
              </a:rPr>
              <a:t>Trappen giver jer en bevidsthed og et sprog til at diskutere jeres grad af involvering. Formålet med øvelsen er at øve sig i at stoppe op, inden man tager en idé fra tanke til virkelighed uden at inddrage et eneste barn i målgruppen. </a:t>
            </a:r>
          </a:p>
          <a:p>
            <a:pPr marL="0" indent="0">
              <a:buNone/>
            </a:pPr>
            <a:endParaRPr lang="da-DK" sz="2400">
              <a:solidFill>
                <a:schemeClr val="bg1"/>
              </a:solidFill>
            </a:endParaRPr>
          </a:p>
          <a:p>
            <a:pPr marL="0" indent="0">
              <a:buNone/>
            </a:pPr>
            <a:r>
              <a:rPr lang="da-DK" sz="2400">
                <a:solidFill>
                  <a:schemeClr val="bg1"/>
                </a:solidFill>
              </a:rPr>
              <a:t>• Tag en runde i gruppen, hvor I hver især fortæller om et eksempel fra jeres arbejde, hvor I tog en idé fra tanke til virkelighed uden at undersøge, om andre også synes idéen var god. Altså, hvor I stod på det første trin på trappen ”jeg elsker det her!” </a:t>
            </a:r>
          </a:p>
          <a:p>
            <a:pPr marL="0" indent="0">
              <a:buNone/>
            </a:pPr>
            <a:r>
              <a:rPr lang="da-DK" sz="2400">
                <a:solidFill>
                  <a:schemeClr val="bg1"/>
                </a:solidFill>
              </a:rPr>
              <a:t>• Hvad er faldgruberne ved at stå på det første trin kontra et af de højere trin? </a:t>
            </a:r>
          </a:p>
          <a:p>
            <a:pPr marL="0" indent="0">
              <a:buNone/>
            </a:pPr>
            <a:r>
              <a:rPr lang="da-DK" sz="2400">
                <a:solidFill>
                  <a:schemeClr val="bg1"/>
                </a:solidFill>
              </a:rPr>
              <a:t>• I hvilke situationer giver det mening at bevæge sig på de øverste trin? </a:t>
            </a:r>
          </a:p>
          <a:p>
            <a:pPr marL="0" indent="0">
              <a:buNone/>
            </a:pPr>
            <a:r>
              <a:rPr lang="da-DK" sz="2400">
                <a:solidFill>
                  <a:schemeClr val="bg1"/>
                </a:solidFill>
              </a:rPr>
              <a:t>• Kan I komme med eksempler, hvor det at bevæge sig op ad stigen leder til pseudoinddragelse i stedet for reel inddragelse? </a:t>
            </a:r>
          </a:p>
        </p:txBody>
      </p:sp>
      <p:pic>
        <p:nvPicPr>
          <p:cNvPr id="4" name="Billede 3">
            <a:extLst>
              <a:ext uri="{FF2B5EF4-FFF2-40B4-BE49-F238E27FC236}">
                <a16:creationId xmlns:a16="http://schemas.microsoft.com/office/drawing/2014/main" id="{631C345F-1E1C-827F-12C7-F95E0AEBED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79500" y="5430777"/>
            <a:ext cx="1148599" cy="1148599"/>
          </a:xfrm>
          <a:prstGeom prst="rect">
            <a:avLst/>
          </a:prstGeom>
        </p:spPr>
      </p:pic>
    </p:spTree>
    <p:extLst>
      <p:ext uri="{BB962C8B-B14F-4D97-AF65-F5344CB8AC3E}">
        <p14:creationId xmlns:p14="http://schemas.microsoft.com/office/powerpoint/2010/main" val="925427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18AFC-7AFF-259B-F642-071BDD1FE284}"/>
              </a:ext>
            </a:extLst>
          </p:cNvPr>
          <p:cNvSpPr>
            <a:spLocks noGrp="1"/>
          </p:cNvSpPr>
          <p:nvPr>
            <p:ph type="title"/>
          </p:nvPr>
        </p:nvSpPr>
        <p:spPr>
          <a:xfrm>
            <a:off x="481013" y="3752849"/>
            <a:ext cx="3290887" cy="2452687"/>
          </a:xfrm>
        </p:spPr>
        <p:txBody>
          <a:bodyPr anchor="ctr">
            <a:normAutofit/>
          </a:bodyPr>
          <a:lstStyle/>
          <a:p>
            <a:br>
              <a:rPr lang="da-DK" sz="3300"/>
            </a:br>
            <a:r>
              <a:rPr lang="da-DK" sz="3300" b="1">
                <a:solidFill>
                  <a:srgbClr val="532B8E"/>
                </a:solidFill>
                <a:effectLst/>
                <a:latin typeface="roboto slab" pitchFamily="2" charset="0"/>
              </a:rPr>
              <a:t>3: Børnesyn </a:t>
            </a:r>
            <a:br>
              <a:rPr lang="da-DK" sz="3300" b="1">
                <a:solidFill>
                  <a:srgbClr val="532B8E"/>
                </a:solidFill>
                <a:effectLst/>
                <a:latin typeface="roboto slab" pitchFamily="2" charset="0"/>
              </a:rPr>
            </a:br>
            <a:r>
              <a:rPr lang="da-DK" sz="3300" b="1">
                <a:solidFill>
                  <a:srgbClr val="532B8E"/>
                </a:solidFill>
                <a:effectLst/>
                <a:latin typeface="roboto slab" pitchFamily="2" charset="0"/>
              </a:rPr>
              <a:t>Hvordan ser og forstår vi børn?</a:t>
            </a:r>
            <a:br>
              <a:rPr lang="da-DK" sz="3300" b="1">
                <a:effectLst/>
                <a:latin typeface="roboto slab" pitchFamily="2" charset="0"/>
              </a:rPr>
            </a:br>
            <a:endParaRPr lang="da-DK" sz="3300"/>
          </a:p>
        </p:txBody>
      </p:sp>
      <p:pic>
        <p:nvPicPr>
          <p:cNvPr id="7" name="Billede 6" descr="Familiesammenføring på en bakke">
            <a:extLst>
              <a:ext uri="{FF2B5EF4-FFF2-40B4-BE49-F238E27FC236}">
                <a16:creationId xmlns:a16="http://schemas.microsoft.com/office/drawing/2014/main" id="{78A59558-F581-D6F6-7071-C1CA2553C726}"/>
              </a:ext>
            </a:extLst>
          </p:cNvPr>
          <p:cNvPicPr>
            <a:picLocks noChangeAspect="1"/>
          </p:cNvPicPr>
          <p:nvPr/>
        </p:nvPicPr>
        <p:blipFill rotWithShape="1">
          <a:blip r:embed="rId2">
            <a:extLst>
              <a:ext uri="{28A0092B-C50C-407E-A947-70E740481C1C}">
                <a14:useLocalDpi xmlns:a14="http://schemas.microsoft.com/office/drawing/2010/main" val="0"/>
              </a:ext>
            </a:extLst>
          </a:blip>
          <a:srcRect t="50108" b="429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dsholder til indhold 2">
            <a:extLst>
              <a:ext uri="{FF2B5EF4-FFF2-40B4-BE49-F238E27FC236}">
                <a16:creationId xmlns:a16="http://schemas.microsoft.com/office/drawing/2014/main" id="{27371D40-476E-E78B-2F02-D27311521A30}"/>
              </a:ext>
            </a:extLst>
          </p:cNvPr>
          <p:cNvSpPr>
            <a:spLocks noGrp="1"/>
          </p:cNvSpPr>
          <p:nvPr>
            <p:ph idx="1"/>
          </p:nvPr>
        </p:nvSpPr>
        <p:spPr>
          <a:xfrm>
            <a:off x="4223982" y="3752850"/>
            <a:ext cx="7485413" cy="2452687"/>
          </a:xfrm>
        </p:spPr>
        <p:txBody>
          <a:bodyPr anchor="ctr">
            <a:normAutofit/>
          </a:bodyPr>
          <a:lstStyle/>
          <a:p>
            <a:pPr marL="0" indent="0">
              <a:buNone/>
            </a:pPr>
            <a:r>
              <a:rPr lang="da-DK" sz="1800" b="1">
                <a:solidFill>
                  <a:srgbClr val="532B8E"/>
                </a:solidFill>
                <a:effectLst/>
                <a:latin typeface="roboto slab" pitchFamily="2" charset="0"/>
              </a:rPr>
              <a:t>'Nyt' og 'gammelt' børnesyn </a:t>
            </a:r>
          </a:p>
          <a:p>
            <a:pPr marL="0" indent="0">
              <a:buNone/>
            </a:pPr>
            <a:r>
              <a:rPr lang="da-DK" sz="1800" b="0" i="0">
                <a:solidFill>
                  <a:srgbClr val="532B8E"/>
                </a:solidFill>
                <a:effectLst/>
                <a:latin typeface="roboto" panose="02000000000000000000" pitchFamily="2" charset="0"/>
              </a:rPr>
              <a:t>Historisk set er der sket en stor udvikling i den måde, vi opfatter og behandler børn på. Vi kan tale om det 'gamle' og det 'nye' børnesyn, som gennem tiden har defineret og skubbet til vores tilgang til opdragelse og børneinddragelse.</a:t>
            </a:r>
          </a:p>
          <a:p>
            <a:endParaRPr lang="da-DK" sz="1800"/>
          </a:p>
        </p:txBody>
      </p:sp>
      <p:pic>
        <p:nvPicPr>
          <p:cNvPr id="8" name="Billede 7">
            <a:extLst>
              <a:ext uri="{FF2B5EF4-FFF2-40B4-BE49-F238E27FC236}">
                <a16:creationId xmlns:a16="http://schemas.microsoft.com/office/drawing/2014/main" id="{9163F681-F68A-C9AE-7235-7AD04AA03D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23353" y="5494945"/>
            <a:ext cx="1148599" cy="1148599"/>
          </a:xfrm>
          <a:prstGeom prst="rect">
            <a:avLst/>
          </a:prstGeom>
        </p:spPr>
      </p:pic>
    </p:spTree>
    <p:extLst>
      <p:ext uri="{BB962C8B-B14F-4D97-AF65-F5344CB8AC3E}">
        <p14:creationId xmlns:p14="http://schemas.microsoft.com/office/powerpoint/2010/main" val="2720546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Børn løber op ad bakke">
            <a:extLst>
              <a:ext uri="{FF2B5EF4-FFF2-40B4-BE49-F238E27FC236}">
                <a16:creationId xmlns:a16="http://schemas.microsoft.com/office/drawing/2014/main" id="{F27D3963-C9F5-9B0F-54DA-03263294C9E5}"/>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5DEC98-F5A6-C960-B7D5-0EAE855267D3}"/>
              </a:ext>
            </a:extLst>
          </p:cNvPr>
          <p:cNvSpPr>
            <a:spLocks noGrp="1"/>
          </p:cNvSpPr>
          <p:nvPr>
            <p:ph type="title"/>
          </p:nvPr>
        </p:nvSpPr>
        <p:spPr>
          <a:xfrm>
            <a:off x="7531610" y="365125"/>
            <a:ext cx="3822189" cy="1899912"/>
          </a:xfrm>
        </p:spPr>
        <p:txBody>
          <a:bodyPr>
            <a:normAutofit/>
          </a:bodyPr>
          <a:lstStyle/>
          <a:p>
            <a:r>
              <a:rPr lang="da-DK" sz="4000" b="1" err="1">
                <a:solidFill>
                  <a:srgbClr val="532B8E"/>
                </a:solidFill>
                <a:effectLst/>
                <a:latin typeface="roboto slab" pitchFamily="2" charset="0"/>
              </a:rPr>
              <a:t>Børnerådets</a:t>
            </a:r>
            <a:r>
              <a:rPr lang="da-DK" sz="4000" b="1">
                <a:solidFill>
                  <a:srgbClr val="532B8E"/>
                </a:solidFill>
                <a:effectLst/>
                <a:latin typeface="roboto slab" pitchFamily="2" charset="0"/>
              </a:rPr>
              <a:t> børnesyn</a:t>
            </a:r>
            <a:br>
              <a:rPr lang="da-DK" sz="4000" b="1">
                <a:effectLst/>
                <a:latin typeface="roboto slab" pitchFamily="2" charset="0"/>
              </a:rPr>
            </a:br>
            <a:endParaRPr lang="da-DK" sz="4000"/>
          </a:p>
        </p:txBody>
      </p:sp>
      <p:sp>
        <p:nvSpPr>
          <p:cNvPr id="3" name="Pladsholder til indhold 2">
            <a:extLst>
              <a:ext uri="{FF2B5EF4-FFF2-40B4-BE49-F238E27FC236}">
                <a16:creationId xmlns:a16="http://schemas.microsoft.com/office/drawing/2014/main" id="{055E3A4E-9259-6B97-733E-0F1487477393}"/>
              </a:ext>
            </a:extLst>
          </p:cNvPr>
          <p:cNvSpPr>
            <a:spLocks noGrp="1"/>
          </p:cNvSpPr>
          <p:nvPr>
            <p:ph idx="1"/>
          </p:nvPr>
        </p:nvSpPr>
        <p:spPr>
          <a:xfrm>
            <a:off x="7531610" y="2125579"/>
            <a:ext cx="4331527" cy="4612104"/>
          </a:xfrm>
        </p:spPr>
        <p:txBody>
          <a:bodyPr>
            <a:normAutofit/>
          </a:bodyPr>
          <a:lstStyle/>
          <a:p>
            <a:pPr>
              <a:buFont typeface="Arial" panose="020B0604020202020204" pitchFamily="34" charset="0"/>
              <a:buChar char="•"/>
            </a:pPr>
            <a:r>
              <a:rPr lang="da-DK" sz="1600" b="1" i="0">
                <a:solidFill>
                  <a:srgbClr val="532B8E"/>
                </a:solidFill>
                <a:effectLst/>
                <a:latin typeface="roboto" panose="02000000000000000000" pitchFamily="2" charset="0"/>
              </a:rPr>
              <a:t>Børn er medborgere med selvstændige rettigheder på lige fod med voksne.</a:t>
            </a:r>
            <a:br>
              <a:rPr lang="da-DK" sz="1600" b="0" i="0">
                <a:solidFill>
                  <a:srgbClr val="532B8E"/>
                </a:solidFill>
                <a:effectLst/>
                <a:latin typeface="roboto" panose="02000000000000000000" pitchFamily="2" charset="0"/>
              </a:rPr>
            </a:br>
            <a:r>
              <a:rPr lang="da-DK" sz="1600" b="0" i="0">
                <a:solidFill>
                  <a:srgbClr val="532B8E"/>
                </a:solidFill>
                <a:effectLst/>
                <a:latin typeface="roboto" panose="02000000000000000000" pitchFamily="2" charset="0"/>
              </a:rPr>
              <a:t>Alle børn skal kende deres rettigheder, og voksne skal sørge for, at børn kan gøre deres rettigheder gældende</a:t>
            </a:r>
            <a:r>
              <a:rPr lang="da-DK" sz="1600" b="1" i="0">
                <a:solidFill>
                  <a:srgbClr val="532B8E"/>
                </a:solidFill>
                <a:effectLst/>
                <a:latin typeface="roboto" panose="02000000000000000000" pitchFamily="2" charset="0"/>
              </a:rPr>
              <a:t>.</a:t>
            </a:r>
            <a:endParaRPr lang="da-DK" sz="1600" b="0" i="0">
              <a:solidFill>
                <a:srgbClr val="532B8E"/>
              </a:solidFill>
              <a:effectLst/>
              <a:latin typeface="roboto" panose="02000000000000000000" pitchFamily="2" charset="0"/>
            </a:endParaRPr>
          </a:p>
          <a:p>
            <a:pPr>
              <a:buFont typeface="Arial" panose="020B0604020202020204" pitchFamily="34" charset="0"/>
              <a:buChar char="•"/>
            </a:pPr>
            <a:r>
              <a:rPr lang="da-DK" sz="1600" b="1" i="0">
                <a:solidFill>
                  <a:srgbClr val="532B8E"/>
                </a:solidFill>
                <a:effectLst/>
                <a:latin typeface="roboto" panose="02000000000000000000" pitchFamily="2" charset="0"/>
              </a:rPr>
              <a:t>Børn er kompetente samfundsaktører og eksperter i eget liv.</a:t>
            </a:r>
            <a:br>
              <a:rPr lang="da-DK" sz="1600" b="0" i="0">
                <a:solidFill>
                  <a:srgbClr val="532B8E"/>
                </a:solidFill>
                <a:effectLst/>
                <a:latin typeface="roboto" panose="02000000000000000000" pitchFamily="2" charset="0"/>
              </a:rPr>
            </a:br>
            <a:r>
              <a:rPr lang="da-DK" sz="1600" b="0" i="0">
                <a:solidFill>
                  <a:srgbClr val="532B8E"/>
                </a:solidFill>
                <a:effectLst/>
                <a:latin typeface="roboto" panose="02000000000000000000" pitchFamily="2" charset="0"/>
              </a:rPr>
              <a:t>Alle børn er i stand til at udtrykke egne perspektiver. De har ret til at blive hørt og inddraget i alle forhold, der vedrører dem.</a:t>
            </a:r>
          </a:p>
          <a:p>
            <a:pPr>
              <a:buFont typeface="Arial" panose="020B0604020202020204" pitchFamily="34" charset="0"/>
              <a:buChar char="•"/>
            </a:pPr>
            <a:r>
              <a:rPr lang="da-DK" sz="1600" b="1" i="0">
                <a:solidFill>
                  <a:srgbClr val="532B8E"/>
                </a:solidFill>
                <a:effectLst/>
                <a:latin typeface="roboto" panose="02000000000000000000" pitchFamily="2" charset="0"/>
              </a:rPr>
              <a:t>Børn er afhængige af, at voksne beskytter dem og sikrer deres bedste.</a:t>
            </a:r>
            <a:br>
              <a:rPr lang="da-DK" sz="1600" b="0" i="0">
                <a:solidFill>
                  <a:srgbClr val="532B8E"/>
                </a:solidFill>
                <a:effectLst/>
                <a:latin typeface="roboto" panose="02000000000000000000" pitchFamily="2" charset="0"/>
              </a:rPr>
            </a:br>
            <a:r>
              <a:rPr lang="da-DK" sz="1600" b="0" i="0">
                <a:solidFill>
                  <a:srgbClr val="532B8E"/>
                </a:solidFill>
                <a:effectLst/>
                <a:latin typeface="roboto" panose="02000000000000000000" pitchFamily="2" charset="0"/>
              </a:rPr>
              <a:t>Alle børn har brug for omsorg og beskyttelse for at kunne udvikles og trives. Det er voksnes ansvar at sikre barnets bedste i </a:t>
            </a:r>
            <a:r>
              <a:rPr lang="da-DK" sz="1600" b="0" i="0" err="1">
                <a:solidFill>
                  <a:srgbClr val="532B8E"/>
                </a:solidFill>
                <a:effectLst/>
                <a:latin typeface="roboto" panose="02000000000000000000" pitchFamily="2" charset="0"/>
              </a:rPr>
              <a:t>både</a:t>
            </a:r>
            <a:r>
              <a:rPr lang="da-DK" sz="1600" b="0" i="0">
                <a:solidFill>
                  <a:srgbClr val="532B8E"/>
                </a:solidFill>
                <a:effectLst/>
                <a:latin typeface="roboto" panose="02000000000000000000" pitchFamily="2" charset="0"/>
              </a:rPr>
              <a:t> lovgivning og praksis.</a:t>
            </a:r>
          </a:p>
          <a:p>
            <a:endParaRPr lang="da-DK" sz="1400"/>
          </a:p>
        </p:txBody>
      </p:sp>
    </p:spTree>
    <p:extLst>
      <p:ext uri="{BB962C8B-B14F-4D97-AF65-F5344CB8AC3E}">
        <p14:creationId xmlns:p14="http://schemas.microsoft.com/office/powerpoint/2010/main" val="4085097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2B8E"/>
        </a:solidFill>
        <a:effectLst/>
      </p:bgPr>
    </p:bg>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76A35ECC-217A-14A7-E0C3-1188DC30294D}"/>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a:xfrm>
            <a:off x="-2568353" y="-847585"/>
            <a:ext cx="15530284" cy="9432366"/>
          </a:xfrm>
          <a:prstGeom prst="rect">
            <a:avLst/>
          </a:prstGeom>
        </p:spPr>
      </p:pic>
      <p:pic>
        <p:nvPicPr>
          <p:cNvPr id="19" name="Billede 18">
            <a:extLst>
              <a:ext uri="{FF2B5EF4-FFF2-40B4-BE49-F238E27FC236}">
                <a16:creationId xmlns:a16="http://schemas.microsoft.com/office/drawing/2014/main" id="{9C0E76CE-4CA7-548F-BAAA-C37D71A4B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622" y="5400024"/>
            <a:ext cx="1270050" cy="1270050"/>
          </a:xfrm>
          <a:prstGeom prst="rect">
            <a:avLst/>
          </a:prstGeom>
        </p:spPr>
      </p:pic>
      <p:sp>
        <p:nvSpPr>
          <p:cNvPr id="20" name="Titel 1">
            <a:extLst>
              <a:ext uri="{FF2B5EF4-FFF2-40B4-BE49-F238E27FC236}">
                <a16:creationId xmlns:a16="http://schemas.microsoft.com/office/drawing/2014/main" id="{076F97D5-656F-93B8-A059-39AA5AC53F3B}"/>
              </a:ext>
            </a:extLst>
          </p:cNvPr>
          <p:cNvSpPr txBox="1">
            <a:spLocks/>
          </p:cNvSpPr>
          <p:nvPr/>
        </p:nvSpPr>
        <p:spPr>
          <a:xfrm>
            <a:off x="810126" y="718456"/>
            <a:ext cx="10756231" cy="5746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chemeClr val="bg1"/>
                </a:solidFill>
                <a:effectLst/>
                <a:latin typeface="roboto slab" panose="020F0502020204030204" pitchFamily="2" charset="0"/>
              </a:rPr>
              <a:t>7 principper for god børneinddragelse </a:t>
            </a:r>
            <a:br>
              <a:rPr lang="da-DK" b="1" dirty="0">
                <a:solidFill>
                  <a:schemeClr val="bg1"/>
                </a:solidFill>
                <a:effectLst/>
                <a:latin typeface="roboto slab" panose="020F0502020204030204" pitchFamily="2" charset="0"/>
              </a:rPr>
            </a:br>
            <a:br>
              <a:rPr lang="da-DK" b="1" dirty="0">
                <a:solidFill>
                  <a:schemeClr val="bg1"/>
                </a:solidFill>
                <a:effectLst/>
                <a:latin typeface="roboto slab" panose="020F0502020204030204" pitchFamily="2" charset="0"/>
              </a:rPr>
            </a:br>
            <a:r>
              <a:rPr lang="da-DK" sz="2800" dirty="0">
                <a:solidFill>
                  <a:schemeClr val="bg1"/>
                </a:solidFill>
              </a:rPr>
              <a:t>1. Børn skal inddrages og anerkendes som eksperter i eget liv  </a:t>
            </a:r>
          </a:p>
          <a:p>
            <a:r>
              <a:rPr lang="da-DK" sz="2800" dirty="0">
                <a:solidFill>
                  <a:schemeClr val="bg1"/>
                </a:solidFill>
              </a:rPr>
              <a:t>2. Børn skal have reel mulighed for indflydelse  </a:t>
            </a:r>
          </a:p>
          <a:p>
            <a:r>
              <a:rPr lang="da-DK" sz="2800" dirty="0">
                <a:solidFill>
                  <a:schemeClr val="bg1"/>
                </a:solidFill>
              </a:rPr>
              <a:t>3. Børn skal informeres om processen og deres rettigheder </a:t>
            </a:r>
          </a:p>
          <a:p>
            <a:r>
              <a:rPr lang="da-DK" sz="2800" dirty="0">
                <a:solidFill>
                  <a:schemeClr val="bg1"/>
                </a:solidFill>
              </a:rPr>
              <a:t>4. Børn skal have lige muligheder for at blive hørt </a:t>
            </a:r>
          </a:p>
          <a:p>
            <a:r>
              <a:rPr lang="da-DK" sz="2800" dirty="0">
                <a:solidFill>
                  <a:schemeClr val="bg1"/>
                </a:solidFill>
              </a:rPr>
              <a:t>5. Børn skal støttes og beskyttes af voksne  </a:t>
            </a:r>
          </a:p>
          <a:p>
            <a:r>
              <a:rPr lang="da-DK" sz="2800" dirty="0">
                <a:solidFill>
                  <a:schemeClr val="bg1"/>
                </a:solidFill>
              </a:rPr>
              <a:t>6. Børn skal inddrages i øjenhøjde  </a:t>
            </a:r>
          </a:p>
          <a:p>
            <a:r>
              <a:rPr lang="da-DK" sz="2800" dirty="0">
                <a:solidFill>
                  <a:schemeClr val="bg1"/>
                </a:solidFill>
              </a:rPr>
              <a:t>7. Børn skal være en del af opfølgning og evaluering </a:t>
            </a:r>
          </a:p>
          <a:p>
            <a:endParaRPr lang="da-DK" sz="2800" dirty="0">
              <a:solidFill>
                <a:schemeClr val="bg1"/>
              </a:solidFill>
            </a:endParaRPr>
          </a:p>
          <a:p>
            <a:r>
              <a:rPr lang="da-DK" sz="2800" dirty="0">
                <a:solidFill>
                  <a:schemeClr val="bg1"/>
                </a:solidFill>
              </a:rPr>
              <a:t>Alle principperne er uddybet med konkrete anbefalinger i udgivelsen:                 </a:t>
            </a:r>
          </a:p>
          <a:p>
            <a:pPr algn="ctr"/>
            <a:r>
              <a:rPr lang="da-DK" sz="1600" dirty="0">
                <a:solidFill>
                  <a:srgbClr val="0563C1"/>
                </a:solidFill>
                <a:hlinkClick r:id="rId4">
                  <a:extLst>
                    <a:ext uri="{A12FA001-AC4F-418D-AE19-62706E023703}">
                      <ahyp:hlinkClr xmlns:ahyp="http://schemas.microsoft.com/office/drawing/2018/hyperlinkcolor" val="tx"/>
                    </a:ext>
                  </a:extLst>
                </a:hlinkClick>
              </a:rPr>
              <a:t> </a:t>
            </a:r>
            <a:r>
              <a:rPr lang="da-DK" sz="2400" dirty="0">
                <a:solidFill>
                  <a:srgbClr val="FFDC68"/>
                </a:solidFill>
                <a:hlinkClick r:id="rId4">
                  <a:extLst>
                    <a:ext uri="{A12FA001-AC4F-418D-AE19-62706E023703}">
                      <ahyp:hlinkClr xmlns:ahyp="http://schemas.microsoft.com/office/drawing/2018/hyperlinkcolor" val="tx"/>
                    </a:ext>
                  </a:extLst>
                </a:hlinkClick>
              </a:rPr>
              <a:t>boerneraadets-principper-for-god-boerneinddragelse.pdf</a:t>
            </a:r>
            <a:r>
              <a:rPr lang="da-DK" sz="2400" b="0" i="0" dirty="0">
                <a:solidFill>
                  <a:srgbClr val="FFDC68"/>
                </a:solidFill>
                <a:effectLst/>
                <a:latin typeface="roboto" panose="02000000000000000000" pitchFamily="2" charset="0"/>
              </a:rPr>
              <a:t> </a:t>
            </a:r>
          </a:p>
          <a:p>
            <a:endParaRPr lang="da-DK" sz="2000" dirty="0">
              <a:solidFill>
                <a:schemeClr val="bg1"/>
              </a:solidFill>
            </a:endParaRPr>
          </a:p>
          <a:p>
            <a:endParaRPr lang="da-DK" sz="4000" b="1" dirty="0">
              <a:solidFill>
                <a:schemeClr val="bg1"/>
              </a:solidFill>
              <a:latin typeface="+mn-lt"/>
            </a:endParaRPr>
          </a:p>
        </p:txBody>
      </p:sp>
    </p:spTree>
    <p:extLst>
      <p:ext uri="{BB962C8B-B14F-4D97-AF65-F5344CB8AC3E}">
        <p14:creationId xmlns:p14="http://schemas.microsoft.com/office/powerpoint/2010/main" val="637575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C6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7174C-ADE0-9DF4-AE87-F7F8943105F1}"/>
              </a:ext>
            </a:extLst>
          </p:cNvPr>
          <p:cNvSpPr>
            <a:spLocks noGrp="1"/>
          </p:cNvSpPr>
          <p:nvPr>
            <p:ph type="title"/>
          </p:nvPr>
        </p:nvSpPr>
        <p:spPr/>
        <p:txBody>
          <a:bodyPr/>
          <a:lstStyle/>
          <a:p>
            <a:r>
              <a:rPr lang="da-DK" b="1">
                <a:solidFill>
                  <a:srgbClr val="49267E"/>
                </a:solidFill>
                <a:effectLst/>
                <a:latin typeface="roboto slab" pitchFamily="2" charset="0"/>
              </a:rPr>
              <a:t>Øvelse – </a:t>
            </a:r>
            <a:r>
              <a:rPr lang="da-DK" b="1">
                <a:solidFill>
                  <a:srgbClr val="49267E"/>
                </a:solidFill>
                <a:latin typeface="roboto slab" pitchFamily="2" charset="0"/>
              </a:rPr>
              <a:t>15</a:t>
            </a:r>
            <a:r>
              <a:rPr lang="da-DK" b="1">
                <a:solidFill>
                  <a:srgbClr val="49267E"/>
                </a:solidFill>
                <a:effectLst/>
                <a:latin typeface="roboto slab" pitchFamily="2" charset="0"/>
              </a:rPr>
              <a:t> min.</a:t>
            </a:r>
            <a:endParaRPr lang="da-DK"/>
          </a:p>
        </p:txBody>
      </p:sp>
      <p:sp>
        <p:nvSpPr>
          <p:cNvPr id="3" name="Pladsholder til indhold 2">
            <a:extLst>
              <a:ext uri="{FF2B5EF4-FFF2-40B4-BE49-F238E27FC236}">
                <a16:creationId xmlns:a16="http://schemas.microsoft.com/office/drawing/2014/main" id="{BD9A593D-2BDA-1DAF-F131-482F0BB9E445}"/>
              </a:ext>
            </a:extLst>
          </p:cNvPr>
          <p:cNvSpPr>
            <a:spLocks noGrp="1"/>
          </p:cNvSpPr>
          <p:nvPr>
            <p:ph idx="1"/>
          </p:nvPr>
        </p:nvSpPr>
        <p:spPr>
          <a:xfrm>
            <a:off x="838200" y="1690688"/>
            <a:ext cx="10515600" cy="4802187"/>
          </a:xfrm>
        </p:spPr>
        <p:txBody>
          <a:bodyPr>
            <a:noAutofit/>
          </a:bodyPr>
          <a:lstStyle/>
          <a:p>
            <a:pPr marL="0" indent="0">
              <a:buNone/>
            </a:pPr>
            <a:r>
              <a:rPr lang="da-DK">
                <a:solidFill>
                  <a:schemeClr val="bg1"/>
                </a:solidFill>
              </a:rPr>
              <a:t>I skal sammen eller i grupper rangere </a:t>
            </a:r>
            <a:r>
              <a:rPr lang="da-DK" err="1">
                <a:solidFill>
                  <a:schemeClr val="bg1"/>
                </a:solidFill>
              </a:rPr>
              <a:t>Børnerådets</a:t>
            </a:r>
            <a:r>
              <a:rPr lang="da-DK">
                <a:solidFill>
                  <a:schemeClr val="bg1"/>
                </a:solidFill>
              </a:rPr>
              <a:t> syv principper for god børneinddragelse.  </a:t>
            </a:r>
          </a:p>
          <a:p>
            <a:pPr marL="0" indent="0">
              <a:buNone/>
            </a:pPr>
            <a:r>
              <a:rPr lang="da-DK">
                <a:solidFill>
                  <a:schemeClr val="bg1"/>
                </a:solidFill>
              </a:rPr>
              <a:t>- Tag en runde hvor alle i gruppen fortæller, hvilket princip de synes, er vigtigst for jeres arbejde med børn på biblioteket og hvorfor. </a:t>
            </a:r>
          </a:p>
          <a:p>
            <a:pPr marL="0" indent="0">
              <a:buNone/>
            </a:pPr>
            <a:r>
              <a:rPr lang="da-DK">
                <a:solidFill>
                  <a:schemeClr val="bg1"/>
                </a:solidFill>
              </a:rPr>
              <a:t>- Udvælg og ranger herefter i fællesskab de tre vigtigste principper for jeres gruppe. Noter rækkefølgen. </a:t>
            </a:r>
          </a:p>
          <a:p>
            <a:pPr marL="0" indent="0">
              <a:buNone/>
            </a:pPr>
            <a:r>
              <a:rPr lang="da-DK">
                <a:solidFill>
                  <a:schemeClr val="bg1"/>
                </a:solidFill>
              </a:rPr>
              <a:t>- Find for hver af de tre udvalgte principper frem til ét konkret eksempel fra jeres hverdag på biblioteket, hvor I efterlever princippet, eller hvor I ønsker at efterleve princippet i fremtiden. </a:t>
            </a:r>
          </a:p>
          <a:p>
            <a:pPr marL="0" indent="0">
              <a:buNone/>
            </a:pPr>
            <a:r>
              <a:rPr lang="da-DK">
                <a:solidFill>
                  <a:schemeClr val="bg1"/>
                </a:solidFill>
              </a:rPr>
              <a:t>- Noter eksemplerne og drøft jeres overvejelser i fællesskab. </a:t>
            </a:r>
          </a:p>
        </p:txBody>
      </p:sp>
      <p:pic>
        <p:nvPicPr>
          <p:cNvPr id="4" name="Billede 3">
            <a:extLst>
              <a:ext uri="{FF2B5EF4-FFF2-40B4-BE49-F238E27FC236}">
                <a16:creationId xmlns:a16="http://schemas.microsoft.com/office/drawing/2014/main" id="{631C345F-1E1C-827F-12C7-F95E0AEBED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79500" y="5430777"/>
            <a:ext cx="1148599" cy="1148599"/>
          </a:xfrm>
          <a:prstGeom prst="rect">
            <a:avLst/>
          </a:prstGeom>
        </p:spPr>
      </p:pic>
    </p:spTree>
    <p:extLst>
      <p:ext uri="{BB962C8B-B14F-4D97-AF65-F5344CB8AC3E}">
        <p14:creationId xmlns:p14="http://schemas.microsoft.com/office/powerpoint/2010/main" val="3087260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7A0253-B7DB-965C-A8EF-72ABB7D01BE3}"/>
              </a:ext>
            </a:extLst>
          </p:cNvPr>
          <p:cNvSpPr>
            <a:spLocks noGrp="1"/>
          </p:cNvSpPr>
          <p:nvPr>
            <p:ph type="title"/>
          </p:nvPr>
        </p:nvSpPr>
        <p:spPr/>
        <p:txBody>
          <a:bodyPr>
            <a:normAutofit/>
          </a:bodyPr>
          <a:lstStyle/>
          <a:p>
            <a:r>
              <a:rPr lang="da-DK" b="1">
                <a:solidFill>
                  <a:srgbClr val="49267E"/>
                </a:solidFill>
                <a:effectLst/>
                <a:latin typeface="roboto slab" panose="020F0502020204030204" pitchFamily="2" charset="0"/>
              </a:rPr>
              <a:t>Dagens 5 overskrifter</a:t>
            </a:r>
            <a:endParaRPr lang="da-DK"/>
          </a:p>
        </p:txBody>
      </p:sp>
      <p:sp>
        <p:nvSpPr>
          <p:cNvPr id="3" name="Pladsholder til indhold 2">
            <a:extLst>
              <a:ext uri="{FF2B5EF4-FFF2-40B4-BE49-F238E27FC236}">
                <a16:creationId xmlns:a16="http://schemas.microsoft.com/office/drawing/2014/main" id="{E3727AAC-9308-9705-A49D-4BEB92D60BEF}"/>
              </a:ext>
            </a:extLst>
          </p:cNvPr>
          <p:cNvSpPr>
            <a:spLocks noGrp="1"/>
          </p:cNvSpPr>
          <p:nvPr>
            <p:ph idx="1"/>
          </p:nvPr>
        </p:nvSpPr>
        <p:spPr>
          <a:xfrm>
            <a:off x="838200" y="1535837"/>
            <a:ext cx="10515600" cy="4957038"/>
          </a:xfrm>
        </p:spPr>
        <p:txBody>
          <a:bodyPr vert="horz" lIns="91440" tIns="45720" rIns="91440" bIns="45720" rtlCol="0" anchor="t">
            <a:normAutofit fontScale="85000" lnSpcReduction="20000"/>
          </a:bodyPr>
          <a:lstStyle/>
          <a:p>
            <a:pPr marL="0" indent="0">
              <a:buNone/>
            </a:pPr>
            <a:r>
              <a:rPr lang="da-DK" b="1">
                <a:solidFill>
                  <a:srgbClr val="49267E"/>
                </a:solidFill>
                <a:effectLst/>
                <a:latin typeface="roboto slab" panose="020F0502020204030204" pitchFamily="2" charset="0"/>
              </a:rPr>
              <a:t>1: Hvorfor skal vi børneinddrage på bibliotekerne? (10 min.)</a:t>
            </a:r>
          </a:p>
          <a:p>
            <a:pPr lvl="1"/>
            <a:r>
              <a:rPr lang="da-DK"/>
              <a:t>Mod – Hvorfor? – Fundament for forandring – Inddrag også for børnenes skyld</a:t>
            </a:r>
          </a:p>
          <a:p>
            <a:pPr marL="0" indent="0">
              <a:buNone/>
            </a:pPr>
            <a:r>
              <a:rPr lang="da-DK" b="1">
                <a:solidFill>
                  <a:srgbClr val="49267E"/>
                </a:solidFill>
                <a:effectLst/>
                <a:latin typeface="roboto slab" pitchFamily="2" charset="0"/>
              </a:rPr>
              <a:t>2: Hvad er børneinddragelse i en bibliotekskontekst? (50 min.)</a:t>
            </a:r>
          </a:p>
          <a:p>
            <a:pPr lvl="1"/>
            <a:r>
              <a:rPr lang="da-DK"/>
              <a:t>Samarbejde – Inddragelse på mange niveauer – Grader af inddragelse (10 min.)</a:t>
            </a:r>
            <a:br>
              <a:rPr lang="da-DK"/>
            </a:br>
            <a:r>
              <a:rPr lang="da-DK">
                <a:sym typeface="Wingdings" panose="05000000000000000000" pitchFamily="2" charset="2"/>
              </a:rPr>
              <a:t>Øvelser: Deltagelsesstigen (20 min.) og Involveringstrappen (20 min.)</a:t>
            </a:r>
          </a:p>
          <a:p>
            <a:pPr marL="0" indent="0">
              <a:buNone/>
            </a:pPr>
            <a:r>
              <a:rPr lang="da-DK" b="1">
                <a:solidFill>
                  <a:srgbClr val="49267E"/>
                </a:solidFill>
                <a:effectLst/>
                <a:latin typeface="roboto slab" pitchFamily="2" charset="0"/>
              </a:rPr>
              <a:t>3: Børnesyn: Hvordan ser og forstår vi børn? (25 min.)</a:t>
            </a:r>
          </a:p>
          <a:p>
            <a:pPr lvl="1"/>
            <a:r>
              <a:rPr lang="da-DK">
                <a:sym typeface="Wingdings" panose="05000000000000000000" pitchFamily="2" charset="2"/>
              </a:rPr>
              <a:t>Børnesyn, </a:t>
            </a:r>
            <a:r>
              <a:rPr lang="da-DK" err="1">
                <a:sym typeface="Wingdings" panose="05000000000000000000" pitchFamily="2" charset="2"/>
              </a:rPr>
              <a:t>Børnerådets</a:t>
            </a:r>
            <a:r>
              <a:rPr lang="da-DK">
                <a:sym typeface="Wingdings" panose="05000000000000000000" pitchFamily="2" charset="2"/>
              </a:rPr>
              <a:t> syv principper for god børneinddragelse (5 min.)</a:t>
            </a:r>
          </a:p>
          <a:p>
            <a:pPr lvl="1"/>
            <a:r>
              <a:rPr lang="da-DK">
                <a:sym typeface="Wingdings" panose="05000000000000000000" pitchFamily="2" charset="2"/>
              </a:rPr>
              <a:t>Øvelse (20 min.)</a:t>
            </a:r>
          </a:p>
          <a:p>
            <a:pPr marL="0" indent="0">
              <a:buNone/>
            </a:pPr>
            <a:r>
              <a:rPr lang="da-DK" b="1">
                <a:solidFill>
                  <a:srgbClr val="49267E"/>
                </a:solidFill>
                <a:effectLst/>
                <a:latin typeface="roboto slab" pitchFamily="2" charset="0"/>
              </a:rPr>
              <a:t>4: Dig som børneinddrager (25 min)</a:t>
            </a:r>
          </a:p>
          <a:p>
            <a:pPr lvl="1"/>
            <a:r>
              <a:rPr lang="da-DK">
                <a:sym typeface="Wingdings" panose="05000000000000000000" pitchFamily="2" charset="2"/>
              </a:rPr>
              <a:t>Min rolle som børneinddrager? – Sæt rammen, og slip så kontrollen (10 min.)  </a:t>
            </a:r>
          </a:p>
          <a:p>
            <a:pPr lvl="1"/>
            <a:r>
              <a:rPr lang="da-DK">
                <a:sym typeface="Wingdings" panose="05000000000000000000" pitchFamily="2" charset="2"/>
              </a:rPr>
              <a:t>Øvelse – Dilemmaer i Børneinddragelse (15 min.)</a:t>
            </a:r>
          </a:p>
          <a:p>
            <a:pPr marL="0" indent="0">
              <a:buNone/>
            </a:pPr>
            <a:r>
              <a:rPr lang="da-DK" b="1">
                <a:solidFill>
                  <a:srgbClr val="49267E"/>
                </a:solidFill>
                <a:effectLst/>
                <a:latin typeface="roboto slab" pitchFamily="2" charset="0"/>
              </a:rPr>
              <a:t>5: Børneinddragelse som en del af bibliotekets DNA (30 min)</a:t>
            </a:r>
          </a:p>
          <a:p>
            <a:pPr lvl="1"/>
            <a:r>
              <a:rPr lang="da-DK">
                <a:sym typeface="Wingdings" panose="05000000000000000000" pitchFamily="2" charset="2"/>
              </a:rPr>
              <a:t>Organisatoriske skjold (5 min.)</a:t>
            </a:r>
          </a:p>
          <a:p>
            <a:pPr lvl="1"/>
            <a:r>
              <a:rPr lang="da-DK">
                <a:sym typeface="Wingdings" panose="05000000000000000000" pitchFamily="2" charset="2"/>
              </a:rPr>
              <a:t>Øvelse (25 min.)</a:t>
            </a:r>
          </a:p>
          <a:p>
            <a:pPr marL="0" indent="0">
              <a:buNone/>
            </a:pPr>
            <a:r>
              <a:rPr lang="da-DK" b="1">
                <a:solidFill>
                  <a:srgbClr val="49267E"/>
                </a:solidFill>
                <a:effectLst/>
                <a:latin typeface="roboto slab"/>
                <a:ea typeface="roboto slab"/>
                <a:cs typeface="roboto slab"/>
              </a:rPr>
              <a:t>Tre hurtige til at komme i gang</a:t>
            </a:r>
          </a:p>
          <a:p>
            <a:endParaRPr lang="da-DK">
              <a:solidFill>
                <a:srgbClr val="000000"/>
              </a:solidFill>
              <a:latin typeface="Calibri" panose="020F0502020204030204"/>
              <a:ea typeface="roboto slab"/>
              <a:cs typeface="Calibri" panose="020F0502020204030204"/>
            </a:endParaRPr>
          </a:p>
        </p:txBody>
      </p:sp>
      <p:pic>
        <p:nvPicPr>
          <p:cNvPr id="4" name="Billede 3">
            <a:extLst>
              <a:ext uri="{FF2B5EF4-FFF2-40B4-BE49-F238E27FC236}">
                <a16:creationId xmlns:a16="http://schemas.microsoft.com/office/drawing/2014/main" id="{903A2131-DF4D-F04D-E45E-A8FB12D95BAF}"/>
              </a:ext>
            </a:extLst>
          </p:cNvPr>
          <p:cNvPicPr>
            <a:picLocks noChangeAspect="1"/>
          </p:cNvPicPr>
          <p:nvPr/>
        </p:nvPicPr>
        <p:blipFill>
          <a:blip r:embed="rId2"/>
          <a:stretch>
            <a:fillRect/>
          </a:stretch>
        </p:blipFill>
        <p:spPr>
          <a:xfrm>
            <a:off x="11094839" y="-111967"/>
            <a:ext cx="517922" cy="7098304"/>
          </a:xfrm>
          <a:prstGeom prst="rect">
            <a:avLst/>
          </a:prstGeom>
        </p:spPr>
      </p:pic>
      <p:pic>
        <p:nvPicPr>
          <p:cNvPr id="5" name="Billede 4">
            <a:extLst>
              <a:ext uri="{FF2B5EF4-FFF2-40B4-BE49-F238E27FC236}">
                <a16:creationId xmlns:a16="http://schemas.microsoft.com/office/drawing/2014/main" id="{1ABCFCD1-648A-4E20-0BAA-9BF93700E2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24789" y="5222825"/>
            <a:ext cx="1270050" cy="1270050"/>
          </a:xfrm>
          <a:prstGeom prst="rect">
            <a:avLst/>
          </a:prstGeom>
        </p:spPr>
      </p:pic>
    </p:spTree>
    <p:extLst>
      <p:ext uri="{BB962C8B-B14F-4D97-AF65-F5344CB8AC3E}">
        <p14:creationId xmlns:p14="http://schemas.microsoft.com/office/powerpoint/2010/main" val="437035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Mor og datter danser">
            <a:extLst>
              <a:ext uri="{FF2B5EF4-FFF2-40B4-BE49-F238E27FC236}">
                <a16:creationId xmlns:a16="http://schemas.microsoft.com/office/drawing/2014/main" id="{5012BF5B-BC05-3496-6245-ADB51BAE764F}"/>
              </a:ext>
            </a:extLst>
          </p:cNvPr>
          <p:cNvPicPr>
            <a:picLocks noChangeAspect="1"/>
          </p:cNvPicPr>
          <p:nvPr/>
        </p:nvPicPr>
        <p:blipFill rotWithShape="1">
          <a:blip r:embed="rId2">
            <a:extLst>
              <a:ext uri="{28A0092B-C50C-407E-A947-70E740481C1C}">
                <a14:useLocalDpi xmlns:a14="http://schemas.microsoft.com/office/drawing/2010/main" val="0"/>
              </a:ext>
            </a:extLst>
          </a:blip>
          <a:srcRect l="2359"/>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9FC4DEF-D4C9-26C1-A9EE-5F3CF1010345}"/>
              </a:ext>
            </a:extLst>
          </p:cNvPr>
          <p:cNvSpPr>
            <a:spLocks noGrp="1"/>
          </p:cNvSpPr>
          <p:nvPr>
            <p:ph type="title"/>
          </p:nvPr>
        </p:nvSpPr>
        <p:spPr>
          <a:xfrm>
            <a:off x="7531610" y="365125"/>
            <a:ext cx="3822189" cy="1899912"/>
          </a:xfrm>
        </p:spPr>
        <p:txBody>
          <a:bodyPr>
            <a:normAutofit/>
          </a:bodyPr>
          <a:lstStyle/>
          <a:p>
            <a:r>
              <a:rPr lang="da-DK" sz="3700" b="1">
                <a:solidFill>
                  <a:srgbClr val="23AD9B"/>
                </a:solidFill>
                <a:effectLst/>
                <a:latin typeface="roboto slab" pitchFamily="2" charset="0"/>
              </a:rPr>
              <a:t>4: Dig som børneinddrager</a:t>
            </a:r>
            <a:br>
              <a:rPr lang="da-DK" sz="3700" b="1">
                <a:effectLst/>
                <a:latin typeface="roboto slab" pitchFamily="2" charset="0"/>
              </a:rPr>
            </a:br>
            <a:endParaRPr lang="da-DK" sz="3700"/>
          </a:p>
        </p:txBody>
      </p:sp>
      <p:sp>
        <p:nvSpPr>
          <p:cNvPr id="3" name="Pladsholder til indhold 2">
            <a:extLst>
              <a:ext uri="{FF2B5EF4-FFF2-40B4-BE49-F238E27FC236}">
                <a16:creationId xmlns:a16="http://schemas.microsoft.com/office/drawing/2014/main" id="{492C0BA2-E159-FCAF-F940-A556B04A5C29}"/>
              </a:ext>
            </a:extLst>
          </p:cNvPr>
          <p:cNvSpPr>
            <a:spLocks noGrp="1"/>
          </p:cNvSpPr>
          <p:nvPr>
            <p:ph idx="1"/>
          </p:nvPr>
        </p:nvSpPr>
        <p:spPr>
          <a:xfrm>
            <a:off x="7531610" y="1836821"/>
            <a:ext cx="3822189" cy="4340142"/>
          </a:xfrm>
        </p:spPr>
        <p:txBody>
          <a:bodyPr>
            <a:normAutofit lnSpcReduction="10000"/>
          </a:bodyPr>
          <a:lstStyle/>
          <a:p>
            <a:r>
              <a:rPr lang="da-DK" sz="1800">
                <a:solidFill>
                  <a:srgbClr val="23AD9B"/>
                </a:solidFill>
              </a:rPr>
              <a:t>Mød børnene på deres banehalvdel. Mød børnene, hvor de er, på deres præmisser, med deres logikker og med oprigtig interesse.</a:t>
            </a:r>
          </a:p>
          <a:p>
            <a:r>
              <a:rPr lang="da-DK" sz="1800">
                <a:solidFill>
                  <a:srgbClr val="23AD9B"/>
                </a:solidFill>
              </a:rPr>
              <a:t>Når vi børneinddrager, så bevæger vi os ind i børnenes verden, deres arenaer. Vi indtager en ny rolle i vores arbejde, som ikke kan skematiseres og systematiseres, men som er individuel og situationsafhængig.  </a:t>
            </a:r>
          </a:p>
          <a:p>
            <a:r>
              <a:rPr lang="da-DK" sz="1800">
                <a:solidFill>
                  <a:srgbClr val="23AD9B"/>
                </a:solidFill>
              </a:rPr>
              <a:t>Vær imødekommende, opmærksom, nysgerrig og lyttende. Hav et positivt og åbent kropssprog. Skab en tryghed, som både kan hjælpe børnene og os selv på vej i processen. </a:t>
            </a:r>
          </a:p>
        </p:txBody>
      </p:sp>
      <p:pic>
        <p:nvPicPr>
          <p:cNvPr id="6" name="Billede 5">
            <a:extLst>
              <a:ext uri="{FF2B5EF4-FFF2-40B4-BE49-F238E27FC236}">
                <a16:creationId xmlns:a16="http://schemas.microsoft.com/office/drawing/2014/main" id="{32A385A4-DB53-53D4-6060-0CD1549E97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349" y="-673204"/>
            <a:ext cx="709704" cy="9360192"/>
          </a:xfrm>
          <a:prstGeom prst="rect">
            <a:avLst/>
          </a:prstGeom>
        </p:spPr>
      </p:pic>
    </p:spTree>
    <p:extLst>
      <p:ext uri="{BB962C8B-B14F-4D97-AF65-F5344CB8AC3E}">
        <p14:creationId xmlns:p14="http://schemas.microsoft.com/office/powerpoint/2010/main" val="2236725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867746"/>
            <a:ext cx="10515600" cy="4973217"/>
          </a:xfrm>
        </p:spPr>
        <p:txBody>
          <a:bodyPr>
            <a:normAutofit fontScale="70000" lnSpcReduction="20000"/>
          </a:bodyPr>
          <a:lstStyle/>
          <a:p>
            <a:pPr marL="0" indent="0">
              <a:buNone/>
            </a:pPr>
            <a:r>
              <a:rPr lang="da-DK" sz="5400" b="0" i="1">
                <a:solidFill>
                  <a:schemeClr val="bg1"/>
                </a:solidFill>
                <a:effectLst/>
                <a:latin typeface="roboto" panose="02000000000000000000" pitchFamily="2" charset="0"/>
              </a:rPr>
              <a:t>”Vær ærlig - både overfor dig selv og børnene. Hvis du bliver nervøs eller taber tråden, så sig det højt i stedet for at lade det slå dig omkuld. Hvis du er dig selv, er det også meget lettere for børnene. Det er dog vigtigt at erkende, at det ikke er alle mennesker, der kan lide at stå foran mange mennesker og facilitere en proces. Til gengæld kan det være man er den bedste til at systematisere eller eksekvere på de input andre kommer hjem med” </a:t>
            </a:r>
          </a:p>
          <a:p>
            <a:pPr marL="0" indent="0">
              <a:buNone/>
            </a:pPr>
            <a:br>
              <a:rPr lang="da-DK" sz="5400" i="1">
                <a:solidFill>
                  <a:schemeClr val="bg1"/>
                </a:solidFill>
                <a:latin typeface="roboto" panose="02000000000000000000" pitchFamily="2" charset="0"/>
              </a:rPr>
            </a:br>
            <a:r>
              <a:rPr lang="da-DK" sz="3400" b="0" i="1">
                <a:solidFill>
                  <a:schemeClr val="bg1"/>
                </a:solidFill>
                <a:effectLst/>
                <a:latin typeface="roboto" panose="02000000000000000000" pitchFamily="2" charset="0"/>
              </a:rPr>
              <a:t>– Line Augusta Nordbo, </a:t>
            </a:r>
            <a:r>
              <a:rPr lang="da-DK" sz="3400" b="0" i="1" err="1">
                <a:solidFill>
                  <a:schemeClr val="bg1"/>
                </a:solidFill>
                <a:effectLst/>
                <a:latin typeface="roboto" panose="02000000000000000000" pitchFamily="2" charset="0"/>
              </a:rPr>
              <a:t>cocreators</a:t>
            </a:r>
            <a:endParaRPr lang="da-DK" sz="3400" b="0" i="1">
              <a:solidFill>
                <a:schemeClr val="bg1"/>
              </a:solidFill>
              <a:effectLst/>
              <a:latin typeface="roboto" panose="02000000000000000000" pitchFamily="2" charset="0"/>
            </a:endParaRPr>
          </a:p>
          <a:p>
            <a:pPr marL="0" indent="0">
              <a:buNone/>
            </a:pPr>
            <a:endParaRPr lang="da-DK" sz="5400" b="0" i="1">
              <a:solidFill>
                <a:schemeClr val="bg1"/>
              </a:solidFill>
              <a:effectLst/>
              <a:latin typeface="roboto" panose="02000000000000000000" pitchFamily="2" charset="0"/>
            </a:endParaRP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76" y="4769622"/>
            <a:ext cx="13411200" cy="3536764"/>
          </a:xfrm>
          <a:prstGeom prst="rect">
            <a:avLst/>
          </a:prstGeom>
        </p:spPr>
      </p:pic>
    </p:spTree>
    <p:extLst>
      <p:ext uri="{BB962C8B-B14F-4D97-AF65-F5344CB8AC3E}">
        <p14:creationId xmlns:p14="http://schemas.microsoft.com/office/powerpoint/2010/main" val="3697655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32B8E"/>
        </a:solidFill>
        <a:effectLst/>
      </p:bgPr>
    </p:bg>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76A35ECC-217A-14A7-E0C3-1188DC30294D}"/>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a:xfrm>
            <a:off x="-2568353" y="-847585"/>
            <a:ext cx="15530284" cy="9432366"/>
          </a:xfrm>
          <a:prstGeom prst="rect">
            <a:avLst/>
          </a:prstGeom>
        </p:spPr>
      </p:pic>
      <p:pic>
        <p:nvPicPr>
          <p:cNvPr id="19" name="Billede 18">
            <a:extLst>
              <a:ext uri="{FF2B5EF4-FFF2-40B4-BE49-F238E27FC236}">
                <a16:creationId xmlns:a16="http://schemas.microsoft.com/office/drawing/2014/main" id="{9C0E76CE-4CA7-548F-BAAA-C37D71A4B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622" y="5400024"/>
            <a:ext cx="1270050" cy="1270050"/>
          </a:xfrm>
          <a:prstGeom prst="rect">
            <a:avLst/>
          </a:prstGeom>
        </p:spPr>
      </p:pic>
      <p:sp>
        <p:nvSpPr>
          <p:cNvPr id="20" name="Titel 1">
            <a:extLst>
              <a:ext uri="{FF2B5EF4-FFF2-40B4-BE49-F238E27FC236}">
                <a16:creationId xmlns:a16="http://schemas.microsoft.com/office/drawing/2014/main" id="{076F97D5-656F-93B8-A059-39AA5AC53F3B}"/>
              </a:ext>
            </a:extLst>
          </p:cNvPr>
          <p:cNvSpPr txBox="1">
            <a:spLocks/>
          </p:cNvSpPr>
          <p:nvPr/>
        </p:nvSpPr>
        <p:spPr>
          <a:xfrm>
            <a:off x="810126" y="718456"/>
            <a:ext cx="11303252" cy="5746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300" b="1">
                <a:solidFill>
                  <a:schemeClr val="bg1"/>
                </a:solidFill>
                <a:effectLst/>
                <a:latin typeface="roboto slab" panose="020F0502020204030204" pitchFamily="2" charset="0"/>
              </a:rPr>
              <a:t>Hvilken rolle har jeg som børneinddrager?</a:t>
            </a:r>
            <a:br>
              <a:rPr lang="da-DK" b="1">
                <a:solidFill>
                  <a:schemeClr val="bg1"/>
                </a:solidFill>
                <a:effectLst/>
                <a:latin typeface="roboto slab" panose="020F0502020204030204" pitchFamily="2" charset="0"/>
              </a:rPr>
            </a:br>
            <a:endParaRPr lang="da-DK" sz="2000">
              <a:solidFill>
                <a:schemeClr val="bg1"/>
              </a:solidFill>
            </a:endParaRPr>
          </a:p>
          <a:p>
            <a:pPr marL="0" indent="0">
              <a:buNone/>
            </a:pPr>
            <a:r>
              <a:rPr lang="da-DK" sz="2400">
                <a:solidFill>
                  <a:schemeClr val="bg1"/>
                </a:solidFill>
              </a:rPr>
              <a:t>I processer, hvor vi arbejder med børneinddragelse, er der flere roller at spille ind i – og nogen gange har vi alle rollerne på samme tid. </a:t>
            </a:r>
          </a:p>
          <a:p>
            <a:pPr marL="0" indent="0">
              <a:buNone/>
            </a:pPr>
            <a:r>
              <a:rPr lang="da-DK" sz="2400">
                <a:solidFill>
                  <a:schemeClr val="bg1"/>
                </a:solidFill>
              </a:rPr>
              <a:t>Der er brug for kompetencer til at:</a:t>
            </a:r>
          </a:p>
          <a:p>
            <a:pPr marL="0" indent="0">
              <a:buNone/>
            </a:pPr>
            <a:endParaRPr lang="da-DK" sz="2400">
              <a:solidFill>
                <a:schemeClr val="bg1"/>
              </a:solidFill>
            </a:endParaRPr>
          </a:p>
          <a:p>
            <a:pPr marL="342900" indent="-342900">
              <a:buFont typeface="Arial" panose="020B0604020202020204" pitchFamily="34" charset="0"/>
              <a:buChar char="•"/>
            </a:pPr>
            <a:r>
              <a:rPr lang="da-DK" sz="2400" b="1">
                <a:solidFill>
                  <a:schemeClr val="bg1"/>
                </a:solidFill>
              </a:rPr>
              <a:t>Planlægge og rammesætte processen </a:t>
            </a:r>
            <a:r>
              <a:rPr lang="da-DK" sz="2400">
                <a:solidFill>
                  <a:schemeClr val="bg1"/>
                </a:solidFill>
              </a:rPr>
              <a:t>– ”Hvad vil vi gerne finde ud af?”</a:t>
            </a:r>
          </a:p>
          <a:p>
            <a:pPr marL="342900" indent="-342900">
              <a:buFont typeface="Arial" panose="020B0604020202020204" pitchFamily="34" charset="0"/>
              <a:buChar char="•"/>
            </a:pPr>
            <a:r>
              <a:rPr lang="da-DK" sz="2400" b="1">
                <a:solidFill>
                  <a:schemeClr val="bg1"/>
                </a:solidFill>
              </a:rPr>
              <a:t>Tale med børnene </a:t>
            </a:r>
            <a:r>
              <a:rPr lang="da-DK" sz="2400">
                <a:solidFill>
                  <a:schemeClr val="bg1"/>
                </a:solidFill>
              </a:rPr>
              <a:t>– Være tilstede, nærværende og på børnenes banehalvdel</a:t>
            </a:r>
          </a:p>
          <a:p>
            <a:pPr marL="342900" indent="-342900">
              <a:buFont typeface="Arial" panose="020B0604020202020204" pitchFamily="34" charset="0"/>
              <a:buChar char="•"/>
            </a:pPr>
            <a:r>
              <a:rPr lang="da-DK" sz="2400" b="1">
                <a:solidFill>
                  <a:schemeClr val="bg1"/>
                </a:solidFill>
              </a:rPr>
              <a:t>Lytte, observere og notere </a:t>
            </a:r>
            <a:r>
              <a:rPr lang="da-DK" sz="2400">
                <a:solidFill>
                  <a:schemeClr val="bg1"/>
                </a:solidFill>
              </a:rPr>
              <a:t>– Det er vigtigt, at gå fra processen med fornyet viden og guldkorn til det videre arbejde</a:t>
            </a:r>
          </a:p>
          <a:p>
            <a:pPr marL="342900" indent="-342900">
              <a:buFont typeface="Arial" panose="020B0604020202020204" pitchFamily="34" charset="0"/>
              <a:buChar char="•"/>
            </a:pPr>
            <a:r>
              <a:rPr lang="da-DK" sz="2400" b="1">
                <a:solidFill>
                  <a:schemeClr val="bg1"/>
                </a:solidFill>
              </a:rPr>
              <a:t>Oversætte og analysere </a:t>
            </a:r>
            <a:r>
              <a:rPr lang="da-DK" sz="2400">
                <a:solidFill>
                  <a:schemeClr val="bg1"/>
                </a:solidFill>
              </a:rPr>
              <a:t>– Hvordan oversættes børnenes input bedst? Har I fået de svar, I havde brug for? Skal I skifte perspektiv? Er er opstået en ny vinkel eller spørgsmål?</a:t>
            </a:r>
          </a:p>
          <a:p>
            <a:endParaRPr lang="da-DK" sz="2400">
              <a:solidFill>
                <a:schemeClr val="bg1"/>
              </a:solidFill>
            </a:endParaRPr>
          </a:p>
          <a:p>
            <a:pPr marL="0" indent="0" algn="ctr">
              <a:buNone/>
            </a:pPr>
            <a:r>
              <a:rPr lang="da-DK" sz="2400">
                <a:solidFill>
                  <a:schemeClr val="bg1"/>
                </a:solidFill>
              </a:rPr>
              <a:t>Alle roller og kompetencer er lige vigtige for, at børneinddragelsen lykkes.</a:t>
            </a:r>
          </a:p>
          <a:p>
            <a:endParaRPr lang="da-DK" sz="4000" b="1">
              <a:solidFill>
                <a:schemeClr val="bg1"/>
              </a:solidFill>
              <a:latin typeface="+mn-lt"/>
            </a:endParaRPr>
          </a:p>
        </p:txBody>
      </p:sp>
    </p:spTree>
    <p:extLst>
      <p:ext uri="{BB962C8B-B14F-4D97-AF65-F5344CB8AC3E}">
        <p14:creationId xmlns:p14="http://schemas.microsoft.com/office/powerpoint/2010/main" val="32450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8" name="Billede 7" descr="People with child on playground">
            <a:extLst>
              <a:ext uri="{FF2B5EF4-FFF2-40B4-BE49-F238E27FC236}">
                <a16:creationId xmlns:a16="http://schemas.microsoft.com/office/drawing/2014/main" id="{C755F86F-8821-8810-35FB-CF7F7AB7DAAE}"/>
              </a:ext>
            </a:extLst>
          </p:cNvPr>
          <p:cNvPicPr>
            <a:picLocks noChangeAspect="1"/>
          </p:cNvPicPr>
          <p:nvPr/>
        </p:nvPicPr>
        <p:blipFill rotWithShape="1">
          <a:blip r:embed="rId2">
            <a:extLst>
              <a:ext uri="{28A0092B-C50C-407E-A947-70E740481C1C}">
                <a14:useLocalDpi xmlns:a14="http://schemas.microsoft.com/office/drawing/2010/main" val="0"/>
              </a:ext>
            </a:extLst>
          </a:blip>
          <a:srcRect r="3182" b="-1"/>
          <a:stretch/>
        </p:blipFill>
        <p:spPr>
          <a:xfrm>
            <a:off x="20" y="10"/>
            <a:ext cx="9947062" cy="6857990"/>
          </a:xfrm>
          <a:prstGeom prst="rect">
            <a:avLst/>
          </a:prstGeom>
        </p:spPr>
      </p:pic>
      <p:sp>
        <p:nvSpPr>
          <p:cNvPr id="15" name="Freeform: Shape 14">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9" name="Freeform: Shape 1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el 1">
            <a:extLst>
              <a:ext uri="{FF2B5EF4-FFF2-40B4-BE49-F238E27FC236}">
                <a16:creationId xmlns:a16="http://schemas.microsoft.com/office/drawing/2014/main" id="{53C02F91-35C6-DCC8-F1AA-EF5B68139313}"/>
              </a:ext>
            </a:extLst>
          </p:cNvPr>
          <p:cNvSpPr>
            <a:spLocks noGrp="1"/>
          </p:cNvSpPr>
          <p:nvPr>
            <p:ph type="title"/>
          </p:nvPr>
        </p:nvSpPr>
        <p:spPr>
          <a:xfrm>
            <a:off x="8292386" y="318791"/>
            <a:ext cx="3633746" cy="1372357"/>
          </a:xfrm>
        </p:spPr>
        <p:txBody>
          <a:bodyPr anchor="b">
            <a:normAutofit/>
          </a:bodyPr>
          <a:lstStyle/>
          <a:p>
            <a:r>
              <a:rPr lang="da-DK" sz="3100" b="1">
                <a:solidFill>
                  <a:srgbClr val="532B8E"/>
                </a:solidFill>
                <a:effectLst/>
                <a:latin typeface="roboto slab" pitchFamily="2" charset="0"/>
              </a:rPr>
              <a:t>Sæt rammen – og slip så kontrollen</a:t>
            </a:r>
            <a:br>
              <a:rPr lang="da-DK" sz="3100" b="1">
                <a:effectLst/>
                <a:latin typeface="roboto slab" pitchFamily="2" charset="0"/>
              </a:rPr>
            </a:br>
            <a:endParaRPr lang="da-DK" sz="3100"/>
          </a:p>
        </p:txBody>
      </p:sp>
      <p:sp>
        <p:nvSpPr>
          <p:cNvPr id="3" name="Pladsholder til indhold 2">
            <a:extLst>
              <a:ext uri="{FF2B5EF4-FFF2-40B4-BE49-F238E27FC236}">
                <a16:creationId xmlns:a16="http://schemas.microsoft.com/office/drawing/2014/main" id="{0AF8CD41-DDCB-78A4-ED9E-102160322061}"/>
              </a:ext>
            </a:extLst>
          </p:cNvPr>
          <p:cNvSpPr>
            <a:spLocks noGrp="1"/>
          </p:cNvSpPr>
          <p:nvPr>
            <p:ph idx="1"/>
          </p:nvPr>
        </p:nvSpPr>
        <p:spPr>
          <a:xfrm>
            <a:off x="7821227" y="1384918"/>
            <a:ext cx="4199138" cy="4524270"/>
          </a:xfrm>
        </p:spPr>
        <p:txBody>
          <a:bodyPr>
            <a:normAutofit fontScale="92500" lnSpcReduction="10000"/>
          </a:bodyPr>
          <a:lstStyle/>
          <a:p>
            <a:r>
              <a:rPr lang="da-DK" sz="1800" b="0" i="0">
                <a:solidFill>
                  <a:srgbClr val="532B8E"/>
                </a:solidFill>
                <a:effectLst/>
                <a:latin typeface="roboto" panose="02000000000000000000" pitchFamily="2" charset="0"/>
              </a:rPr>
              <a:t>Vi skal ikke nødvendigvis give børnene det, som de bogstaveligt talt siger, men derimod være nysgerrige på deres udsagn. Det handler om, at vi lærer at oversætte de bidrag, vi får, samtidig med, at vi fastholder respekten for deres bidrag.</a:t>
            </a:r>
          </a:p>
          <a:p>
            <a:r>
              <a:rPr lang="da-DK" sz="1800" b="0" i="0">
                <a:solidFill>
                  <a:srgbClr val="532B8E"/>
                </a:solidFill>
                <a:effectLst/>
                <a:latin typeface="roboto" panose="02000000000000000000" pitchFamily="2" charset="0"/>
              </a:rPr>
              <a:t>Undervejs vil vi helt sikkert komme til at fejle og komme til at hoppe tilbage i voksen-logikker. Det er vigtigt at give plads til de fejl, at være nysgerrig på egen og vores kollegaers praksis og overveje, hvordan vi sammen kan blive bedre som </a:t>
            </a:r>
            <a:r>
              <a:rPr lang="da-DK" sz="1800" b="0" i="0" err="1">
                <a:solidFill>
                  <a:srgbClr val="532B8E"/>
                </a:solidFill>
                <a:effectLst/>
                <a:latin typeface="roboto" panose="02000000000000000000" pitchFamily="2" charset="0"/>
              </a:rPr>
              <a:t>børneinddragere</a:t>
            </a:r>
            <a:r>
              <a:rPr lang="da-DK" sz="1800" b="0" i="0">
                <a:solidFill>
                  <a:srgbClr val="532B8E"/>
                </a:solidFill>
                <a:effectLst/>
                <a:latin typeface="roboto" panose="02000000000000000000" pitchFamily="2" charset="0"/>
              </a:rPr>
              <a:t> og som børns ambassadører</a:t>
            </a:r>
            <a:r>
              <a:rPr lang="da-DK" sz="1800">
                <a:solidFill>
                  <a:srgbClr val="532B8E"/>
                </a:solidFill>
                <a:latin typeface="roboto" panose="02000000000000000000" pitchFamily="2" charset="0"/>
              </a:rPr>
              <a:t>.</a:t>
            </a:r>
          </a:p>
          <a:p>
            <a:r>
              <a:rPr lang="da-DK" sz="1800" b="0" i="0">
                <a:solidFill>
                  <a:srgbClr val="532B8E"/>
                </a:solidFill>
                <a:effectLst/>
                <a:latin typeface="roboto" panose="02000000000000000000" pitchFamily="2" charset="0"/>
              </a:rPr>
              <a:t> Inddragelsen sker ikke kun i planlagte processer, men kan også finde sted i dagligdagen på vagten, i læseklubben og den kan opstå spontant netop, fordi vi fokuserer på det.</a:t>
            </a:r>
            <a:endParaRPr lang="da-DK" sz="1800">
              <a:solidFill>
                <a:srgbClr val="532B8E"/>
              </a:solidFill>
            </a:endParaRPr>
          </a:p>
        </p:txBody>
      </p:sp>
    </p:spTree>
    <p:extLst>
      <p:ext uri="{BB962C8B-B14F-4D97-AF65-F5344CB8AC3E}">
        <p14:creationId xmlns:p14="http://schemas.microsoft.com/office/powerpoint/2010/main" val="1736426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867746"/>
            <a:ext cx="10515600" cy="5344518"/>
          </a:xfrm>
        </p:spPr>
        <p:txBody>
          <a:bodyPr>
            <a:normAutofit fontScale="92500" lnSpcReduction="20000"/>
          </a:bodyPr>
          <a:lstStyle/>
          <a:p>
            <a:pPr marL="0" indent="0">
              <a:buNone/>
            </a:pPr>
            <a:r>
              <a:rPr lang="da-DK" sz="3200" b="0" i="1">
                <a:solidFill>
                  <a:schemeClr val="bg1"/>
                </a:solidFill>
                <a:effectLst/>
                <a:latin typeface="roboto" panose="02000000000000000000" pitchFamily="2" charset="0"/>
              </a:rPr>
              <a:t>“Børneinddragelse handler ikke om at give slip på al faglighed og med bind for øjnene overdrage al beslutningskraft og magt til børnene. </a:t>
            </a:r>
          </a:p>
          <a:p>
            <a:pPr marL="0" indent="0">
              <a:buNone/>
            </a:pPr>
            <a:r>
              <a:rPr lang="da-DK" sz="3200" b="0" i="1">
                <a:solidFill>
                  <a:schemeClr val="bg1"/>
                </a:solidFill>
                <a:effectLst/>
                <a:latin typeface="roboto" panose="02000000000000000000" pitchFamily="2" charset="0"/>
              </a:rPr>
              <a:t>Det handler om at bruge sin faglighed på nye måder og bringe sin viden i spil på et nyt grundlag, nemlig børnenes holdninger og meninger her og nu. </a:t>
            </a:r>
          </a:p>
          <a:p>
            <a:pPr marL="0" indent="0">
              <a:buNone/>
            </a:pPr>
            <a:r>
              <a:rPr lang="da-DK" sz="3200" b="0" i="1">
                <a:solidFill>
                  <a:schemeClr val="bg1"/>
                </a:solidFill>
                <a:effectLst/>
                <a:latin typeface="roboto" panose="02000000000000000000" pitchFamily="2" charset="0"/>
              </a:rPr>
              <a:t>Børnenes input kan gøre det lettere at bruge og aktualisere fagligheder/faglighederne i børnebiblioteket. Måske skal man kalibrere nogle af ens egne faglige overbevisninger? Måske skal man med jævne mellemrum teste dem på børn? </a:t>
            </a:r>
          </a:p>
          <a:p>
            <a:pPr marL="0" indent="0">
              <a:buNone/>
            </a:pPr>
            <a:r>
              <a:rPr lang="da-DK" sz="3200" b="0" i="1">
                <a:solidFill>
                  <a:schemeClr val="bg1"/>
                </a:solidFill>
                <a:effectLst/>
                <a:latin typeface="roboto" panose="02000000000000000000" pitchFamily="2" charset="0"/>
              </a:rPr>
              <a:t>Jeg tror, at den slags små tiltag kan give masser af værdi – både for børnene, den enkelte medarbejder og hele biblioteket“ </a:t>
            </a:r>
            <a:br>
              <a:rPr lang="da-DK" sz="3200" b="0" i="1">
                <a:solidFill>
                  <a:schemeClr val="bg1"/>
                </a:solidFill>
                <a:effectLst/>
                <a:latin typeface="roboto" panose="02000000000000000000" pitchFamily="2" charset="0"/>
              </a:rPr>
            </a:br>
            <a:r>
              <a:rPr lang="da-DK" sz="3200" b="0" i="1">
                <a:solidFill>
                  <a:schemeClr val="bg1"/>
                </a:solidFill>
                <a:effectLst/>
                <a:latin typeface="roboto" panose="02000000000000000000" pitchFamily="2" charset="0"/>
              </a:rPr>
              <a:t>			</a:t>
            </a:r>
            <a:r>
              <a:rPr lang="da-DK" sz="2600" b="0" i="1">
                <a:solidFill>
                  <a:schemeClr val="bg1"/>
                </a:solidFill>
                <a:effectLst/>
                <a:latin typeface="roboto" panose="02000000000000000000" pitchFamily="2" charset="0"/>
              </a:rPr>
              <a:t>– Lisbet Vestergaard</a:t>
            </a:r>
            <a:endParaRPr lang="da-DK" sz="3200" b="0" i="1">
              <a:solidFill>
                <a:schemeClr val="bg1"/>
              </a:solidFill>
              <a:effectLst/>
              <a:latin typeface="roboto" panose="02000000000000000000" pitchFamily="2" charset="0"/>
            </a:endParaRP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763" y="4769622"/>
            <a:ext cx="13411200" cy="3536764"/>
          </a:xfrm>
          <a:prstGeom prst="rect">
            <a:avLst/>
          </a:prstGeom>
        </p:spPr>
      </p:pic>
    </p:spTree>
    <p:extLst>
      <p:ext uri="{BB962C8B-B14F-4D97-AF65-F5344CB8AC3E}">
        <p14:creationId xmlns:p14="http://schemas.microsoft.com/office/powerpoint/2010/main" val="1599812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C0D17-7411-CD78-420B-79E6CA0FAB07}"/>
              </a:ext>
            </a:extLst>
          </p:cNvPr>
          <p:cNvSpPr>
            <a:spLocks noGrp="1"/>
          </p:cNvSpPr>
          <p:nvPr>
            <p:ph type="title"/>
          </p:nvPr>
        </p:nvSpPr>
        <p:spPr/>
        <p:txBody>
          <a:bodyPr/>
          <a:lstStyle/>
          <a:p>
            <a:r>
              <a:rPr lang="da-DK" b="1">
                <a:solidFill>
                  <a:srgbClr val="49267E"/>
                </a:solidFill>
                <a:effectLst/>
                <a:latin typeface="roboto slab" pitchFamily="2" charset="0"/>
              </a:rPr>
              <a:t>Øvelse – 15 min</a:t>
            </a:r>
            <a:endParaRPr lang="da-DK"/>
          </a:p>
        </p:txBody>
      </p:sp>
      <p:sp>
        <p:nvSpPr>
          <p:cNvPr id="3" name="Pladsholder til indhold 2">
            <a:extLst>
              <a:ext uri="{FF2B5EF4-FFF2-40B4-BE49-F238E27FC236}">
                <a16:creationId xmlns:a16="http://schemas.microsoft.com/office/drawing/2014/main" id="{DABF68DB-32E4-2220-1CDF-780E95CC7A10}"/>
              </a:ext>
            </a:extLst>
          </p:cNvPr>
          <p:cNvSpPr>
            <a:spLocks noGrp="1"/>
          </p:cNvSpPr>
          <p:nvPr>
            <p:ph idx="1"/>
          </p:nvPr>
        </p:nvSpPr>
        <p:spPr/>
        <p:txBody>
          <a:bodyPr/>
          <a:lstStyle/>
          <a:p>
            <a:pPr marL="0" indent="0">
              <a:buNone/>
            </a:pPr>
            <a:r>
              <a:rPr lang="da-DK">
                <a:solidFill>
                  <a:schemeClr val="bg1"/>
                </a:solidFill>
              </a:rPr>
              <a:t>Når I arbejder med børneinddragelse, kan der lynhurtigt opstå dilemmaer. </a:t>
            </a:r>
          </a:p>
          <a:p>
            <a:pPr marL="0" indent="0">
              <a:buNone/>
            </a:pPr>
            <a:endParaRPr lang="da-DK">
              <a:solidFill>
                <a:schemeClr val="bg1"/>
              </a:solidFill>
            </a:endParaRPr>
          </a:p>
          <a:p>
            <a:pPr marL="0" indent="0">
              <a:buNone/>
            </a:pPr>
            <a:r>
              <a:rPr lang="da-DK">
                <a:solidFill>
                  <a:schemeClr val="bg1"/>
                </a:solidFill>
              </a:rPr>
              <a:t>Tag en samtale i plenum over følgende tre dilemmaer.</a:t>
            </a:r>
          </a:p>
          <a:p>
            <a:pPr marL="0" indent="0">
              <a:buNone/>
            </a:pPr>
            <a:endParaRPr lang="da-DK">
              <a:solidFill>
                <a:schemeClr val="bg1"/>
              </a:solidFill>
            </a:endParaRPr>
          </a:p>
          <a:p>
            <a:pPr marL="0" indent="0">
              <a:buNone/>
            </a:pPr>
            <a:r>
              <a:rPr lang="da-DK">
                <a:solidFill>
                  <a:schemeClr val="bg1"/>
                </a:solidFill>
              </a:rPr>
              <a:t>Eksempler er plukket direkte fra bibliotekers oplevelser med børneinddragelse</a:t>
            </a:r>
          </a:p>
        </p:txBody>
      </p:sp>
      <p:pic>
        <p:nvPicPr>
          <p:cNvPr id="4" name="Billede 3">
            <a:extLst>
              <a:ext uri="{FF2B5EF4-FFF2-40B4-BE49-F238E27FC236}">
                <a16:creationId xmlns:a16="http://schemas.microsoft.com/office/drawing/2014/main" id="{111A71A5-46F3-6777-21D5-555F51717C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18775" y="3662148"/>
            <a:ext cx="1270050" cy="1270050"/>
          </a:xfrm>
          <a:prstGeom prst="rect">
            <a:avLst/>
          </a:prstGeom>
        </p:spPr>
      </p:pic>
      <p:pic>
        <p:nvPicPr>
          <p:cNvPr id="5" name="Billede 4">
            <a:extLst>
              <a:ext uri="{FF2B5EF4-FFF2-40B4-BE49-F238E27FC236}">
                <a16:creationId xmlns:a16="http://schemas.microsoft.com/office/drawing/2014/main" id="{1FF8E3C4-A425-AD18-FDAE-9A67797A5A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5695869" y="-666910"/>
            <a:ext cx="709704" cy="12442980"/>
          </a:xfrm>
          <a:prstGeom prst="rect">
            <a:avLst/>
          </a:prstGeom>
        </p:spPr>
      </p:pic>
    </p:spTree>
    <p:extLst>
      <p:ext uri="{BB962C8B-B14F-4D97-AF65-F5344CB8AC3E}">
        <p14:creationId xmlns:p14="http://schemas.microsoft.com/office/powerpoint/2010/main" val="651159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5" name="Rectangle 205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76" name="Arc 205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B72624E-A843-895C-1FF5-B10242E03407}"/>
              </a:ext>
            </a:extLst>
          </p:cNvPr>
          <p:cNvSpPr>
            <a:spLocks noGrp="1"/>
          </p:cNvSpPr>
          <p:nvPr>
            <p:ph type="title"/>
          </p:nvPr>
        </p:nvSpPr>
        <p:spPr>
          <a:xfrm>
            <a:off x="6096000" y="431308"/>
            <a:ext cx="5458838" cy="1325563"/>
          </a:xfrm>
        </p:spPr>
        <p:txBody>
          <a:bodyPr>
            <a:normAutofit/>
          </a:bodyPr>
          <a:lstStyle/>
          <a:p>
            <a:r>
              <a:rPr lang="da-DK" b="1">
                <a:solidFill>
                  <a:srgbClr val="49267E"/>
                </a:solidFill>
                <a:effectLst/>
                <a:latin typeface="roboto slab" pitchFamily="2" charset="0"/>
              </a:rPr>
              <a:t>Dilemmaer i børneinddragelse</a:t>
            </a:r>
            <a:endParaRPr lang="da-DK"/>
          </a:p>
        </p:txBody>
      </p:sp>
      <p:sp>
        <p:nvSpPr>
          <p:cNvPr id="2077" name="Freeform: Shape 205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Et billede, der indeholder tegning, skitse, typografi, illustration/afbildning&#10;&#10;Automatisk genereret beskrivelse">
            <a:extLst>
              <a:ext uri="{FF2B5EF4-FFF2-40B4-BE49-F238E27FC236}">
                <a16:creationId xmlns:a16="http://schemas.microsoft.com/office/drawing/2014/main" id="{2E346D11-220A-91ED-F901-44ECD43402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2108" y="1094090"/>
            <a:ext cx="5512854" cy="394169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519594EF-7964-885C-D66D-AFD730928AEB}"/>
              </a:ext>
            </a:extLst>
          </p:cNvPr>
          <p:cNvSpPr>
            <a:spLocks noGrp="1"/>
          </p:cNvSpPr>
          <p:nvPr>
            <p:ph idx="1"/>
          </p:nvPr>
        </p:nvSpPr>
        <p:spPr>
          <a:xfrm>
            <a:off x="6096000" y="1979680"/>
            <a:ext cx="5458838" cy="4192520"/>
          </a:xfrm>
        </p:spPr>
        <p:txBody>
          <a:bodyPr>
            <a:normAutofit/>
          </a:bodyPr>
          <a:lstStyle/>
          <a:p>
            <a:pPr marL="0" indent="0">
              <a:buNone/>
            </a:pPr>
            <a:r>
              <a:rPr lang="da-DK" sz="2000" b="1"/>
              <a:t>“Det eneste vi vil vide mere om er tissemænd. Hvorfor kan det hele ikke handle om tissemænd?”     </a:t>
            </a:r>
            <a:r>
              <a:rPr lang="da-DK" sz="2000"/>
              <a:t>​</a:t>
            </a:r>
          </a:p>
          <a:p>
            <a:pPr marL="0" indent="0">
              <a:buNone/>
            </a:pPr>
            <a:endParaRPr lang="da-DK" sz="2000"/>
          </a:p>
          <a:p>
            <a:pPr marL="0" indent="0">
              <a:buNone/>
            </a:pPr>
            <a:r>
              <a:rPr lang="da-DK" sz="2000"/>
              <a:t>Forestil jer, at I er i gang med at lave en inddragelsesproces for den kommende kulturuge på biblioteket, og så kommer dette udsagn op. Der er tegnet tissemænd på post-</a:t>
            </a:r>
            <a:r>
              <a:rPr lang="da-DK" sz="2000" err="1"/>
              <a:t>its</a:t>
            </a:r>
            <a:r>
              <a:rPr lang="da-DK" sz="2000"/>
              <a:t>, og samtalen er nu umulig at få drejet tilbage på forskellige mere traditionelle kulturelle tilbud. ​</a:t>
            </a:r>
          </a:p>
          <a:p>
            <a:pPr marL="0" indent="0">
              <a:buNone/>
            </a:pPr>
            <a:endParaRPr lang="da-DK" sz="2000"/>
          </a:p>
          <a:p>
            <a:pPr marL="0" indent="0">
              <a:buNone/>
            </a:pPr>
            <a:r>
              <a:rPr lang="da-DK" sz="2000"/>
              <a:t>Hvad gør I?   </a:t>
            </a:r>
          </a:p>
        </p:txBody>
      </p:sp>
    </p:spTree>
    <p:extLst>
      <p:ext uri="{BB962C8B-B14F-4D97-AF65-F5344CB8AC3E}">
        <p14:creationId xmlns:p14="http://schemas.microsoft.com/office/powerpoint/2010/main" val="1719937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6C4A97-791C-0C18-FCA8-222A1825C904}"/>
              </a:ext>
            </a:extLst>
          </p:cNvPr>
          <p:cNvSpPr>
            <a:spLocks noGrp="1"/>
          </p:cNvSpPr>
          <p:nvPr>
            <p:ph type="title"/>
          </p:nvPr>
        </p:nvSpPr>
        <p:spPr>
          <a:xfrm>
            <a:off x="640079" y="325369"/>
            <a:ext cx="4775299" cy="1956841"/>
          </a:xfrm>
        </p:spPr>
        <p:txBody>
          <a:bodyPr anchor="b">
            <a:normAutofit/>
          </a:bodyPr>
          <a:lstStyle/>
          <a:p>
            <a:r>
              <a:rPr lang="da-DK" sz="4000" b="1">
                <a:solidFill>
                  <a:srgbClr val="49267E"/>
                </a:solidFill>
                <a:effectLst/>
                <a:latin typeface="roboto slab" pitchFamily="2" charset="0"/>
              </a:rPr>
              <a:t>Dilemmaer i børneinddragelse</a:t>
            </a:r>
            <a:endParaRPr lang="da-DK" sz="3800"/>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91E98094-7F69-108C-EF26-6229CEF2D38B}"/>
              </a:ext>
            </a:extLst>
          </p:cNvPr>
          <p:cNvSpPr>
            <a:spLocks noGrp="1"/>
          </p:cNvSpPr>
          <p:nvPr>
            <p:ph idx="1"/>
          </p:nvPr>
        </p:nvSpPr>
        <p:spPr>
          <a:xfrm>
            <a:off x="541538" y="2823632"/>
            <a:ext cx="4678532" cy="3708999"/>
          </a:xfrm>
        </p:spPr>
        <p:txBody>
          <a:bodyPr>
            <a:normAutofit fontScale="92500"/>
          </a:bodyPr>
          <a:lstStyle/>
          <a:p>
            <a:pPr marL="0" indent="0">
              <a:buNone/>
            </a:pPr>
            <a:r>
              <a:rPr lang="da-DK" sz="3000" b="1">
                <a:solidFill>
                  <a:srgbClr val="532B8E"/>
                </a:solidFill>
              </a:rPr>
              <a:t>“Hvorfor står foldboldbøgerne fire forskellige steder?”   ​</a:t>
            </a:r>
            <a:endParaRPr lang="da-DK" sz="2200">
              <a:solidFill>
                <a:srgbClr val="532B8E"/>
              </a:solidFill>
            </a:endParaRPr>
          </a:p>
          <a:p>
            <a:pPr marL="0" indent="0">
              <a:buNone/>
            </a:pPr>
            <a:r>
              <a:rPr lang="da-DK" sz="2200">
                <a:solidFill>
                  <a:srgbClr val="532B8E"/>
                </a:solidFill>
              </a:rPr>
              <a:t>Under en biblioteksintroduktion får I ovenstående spørgsmål. I har selvfølgelig svarene parate, for vi har systemer, der hjælper os med at adskille </a:t>
            </a:r>
            <a:r>
              <a:rPr lang="da-DK" sz="2200" err="1">
                <a:solidFill>
                  <a:srgbClr val="532B8E"/>
                </a:solidFill>
              </a:rPr>
              <a:t>letlæsning</a:t>
            </a:r>
            <a:r>
              <a:rPr lang="da-DK" sz="2200">
                <a:solidFill>
                  <a:srgbClr val="532B8E"/>
                </a:solidFill>
              </a:rPr>
              <a:t>, </a:t>
            </a:r>
            <a:r>
              <a:rPr lang="da-DK" sz="2200" err="1">
                <a:solidFill>
                  <a:srgbClr val="532B8E"/>
                </a:solidFill>
              </a:rPr>
              <a:t>letfag</a:t>
            </a:r>
            <a:r>
              <a:rPr lang="da-DK" sz="2200">
                <a:solidFill>
                  <a:srgbClr val="532B8E"/>
                </a:solidFill>
              </a:rPr>
              <a:t>, faglitteratur og skønlitteratur. Men nu bliver I pludselig i tvivl om, om dette system giver mening for børnene?  ​</a:t>
            </a:r>
          </a:p>
          <a:p>
            <a:pPr marL="0" indent="0">
              <a:buNone/>
            </a:pPr>
            <a:r>
              <a:rPr lang="da-DK" sz="2200">
                <a:solidFill>
                  <a:srgbClr val="532B8E"/>
                </a:solidFill>
              </a:rPr>
              <a:t>Hvad gør I?   </a:t>
            </a:r>
          </a:p>
        </p:txBody>
      </p:sp>
      <p:pic>
        <p:nvPicPr>
          <p:cNvPr id="3074" name="Picture 2" descr="fodboldholdstræning på feltet">
            <a:extLst>
              <a:ext uri="{FF2B5EF4-FFF2-40B4-BE49-F238E27FC236}">
                <a16:creationId xmlns:a16="http://schemas.microsoft.com/office/drawing/2014/main" id="{59AEA346-0896-D5B5-C319-AACB93784B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43" r="2650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122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AFC70-EB33-D95A-3554-B851094AB6DA}"/>
              </a:ext>
            </a:extLst>
          </p:cNvPr>
          <p:cNvSpPr>
            <a:spLocks noGrp="1"/>
          </p:cNvSpPr>
          <p:nvPr>
            <p:ph type="title"/>
          </p:nvPr>
        </p:nvSpPr>
        <p:spPr>
          <a:xfrm>
            <a:off x="481013" y="3752849"/>
            <a:ext cx="3290887" cy="2452687"/>
          </a:xfrm>
        </p:spPr>
        <p:txBody>
          <a:bodyPr anchor="ctr">
            <a:normAutofit/>
          </a:bodyPr>
          <a:lstStyle/>
          <a:p>
            <a:r>
              <a:rPr lang="da-DK" sz="2800" b="1">
                <a:solidFill>
                  <a:srgbClr val="49267E"/>
                </a:solidFill>
                <a:effectLst/>
                <a:latin typeface="roboto slab" pitchFamily="2" charset="0"/>
              </a:rPr>
              <a:t>Dilemmaer i børneinddragelse</a:t>
            </a:r>
            <a:endParaRPr lang="da-DK" sz="2800"/>
          </a:p>
        </p:txBody>
      </p:sp>
      <p:pic>
        <p:nvPicPr>
          <p:cNvPr id="4098" name="Picture 2" descr="Stak af åbne bøger">
            <a:extLst>
              <a:ext uri="{FF2B5EF4-FFF2-40B4-BE49-F238E27FC236}">
                <a16:creationId xmlns:a16="http://schemas.microsoft.com/office/drawing/2014/main" id="{FB7E038B-1CC0-093F-4820-FDA1C3088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52" b="7010"/>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70F29468-101D-587C-2011-45D18F5FD87D}"/>
              </a:ext>
            </a:extLst>
          </p:cNvPr>
          <p:cNvSpPr>
            <a:spLocks noGrp="1"/>
          </p:cNvSpPr>
          <p:nvPr>
            <p:ph idx="1"/>
          </p:nvPr>
        </p:nvSpPr>
        <p:spPr>
          <a:xfrm>
            <a:off x="4223982" y="3752850"/>
            <a:ext cx="7485413" cy="2718971"/>
          </a:xfrm>
        </p:spPr>
        <p:txBody>
          <a:bodyPr anchor="ctr">
            <a:normAutofit fontScale="92500"/>
          </a:bodyPr>
          <a:lstStyle/>
          <a:p>
            <a:pPr marL="0" indent="0">
              <a:buNone/>
            </a:pPr>
            <a:r>
              <a:rPr lang="da-DK" sz="2600" b="1">
                <a:solidFill>
                  <a:srgbClr val="532B8E"/>
                </a:solidFill>
              </a:rPr>
              <a:t>“Jeg forstår ikke, at alle jeres bøger ikke er farvekoordinerede? Det er her er til at få ondt i øjnene af at kigge på. Når jeg ser på de har farvekoordinerede bøger, så får jeg det rart og roligt inden i”    ​</a:t>
            </a:r>
            <a:endParaRPr lang="da-DK" sz="1800">
              <a:solidFill>
                <a:srgbClr val="532B8E"/>
              </a:solidFill>
            </a:endParaRPr>
          </a:p>
          <a:p>
            <a:pPr marL="0" indent="0">
              <a:buNone/>
            </a:pPr>
            <a:r>
              <a:rPr lang="da-DK" sz="1800">
                <a:solidFill>
                  <a:srgbClr val="532B8E"/>
                </a:solidFill>
              </a:rPr>
              <a:t>I har inddraget en skoleklasse i omorganiseringen af jeres bogsamling, men flere af grupperne foreslår farvekoordinerede boghylder. ​Men det giver jo ingen mening for  jer eller </a:t>
            </a:r>
            <a:r>
              <a:rPr lang="da-DK" sz="1800" err="1">
                <a:solidFill>
                  <a:srgbClr val="532B8E"/>
                </a:solidFill>
              </a:rPr>
              <a:t>bogopsætterne</a:t>
            </a:r>
            <a:r>
              <a:rPr lang="da-DK" sz="1800">
                <a:solidFill>
                  <a:srgbClr val="532B8E"/>
                </a:solidFill>
              </a:rPr>
              <a:t>, tænker I.​</a:t>
            </a:r>
          </a:p>
          <a:p>
            <a:pPr marL="0" indent="0">
              <a:buNone/>
            </a:pPr>
            <a:r>
              <a:rPr lang="da-DK" sz="1800">
                <a:solidFill>
                  <a:srgbClr val="532B8E"/>
                </a:solidFill>
              </a:rPr>
              <a:t> Hvad gør I?   </a:t>
            </a:r>
          </a:p>
        </p:txBody>
      </p:sp>
    </p:spTree>
    <p:extLst>
      <p:ext uri="{BB962C8B-B14F-4D97-AF65-F5344CB8AC3E}">
        <p14:creationId xmlns:p14="http://schemas.microsoft.com/office/powerpoint/2010/main" val="380115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lede 8" descr="Børn tegner sammen">
            <a:extLst>
              <a:ext uri="{FF2B5EF4-FFF2-40B4-BE49-F238E27FC236}">
                <a16:creationId xmlns:a16="http://schemas.microsoft.com/office/drawing/2014/main" id="{E4536AE1-930A-344B-7791-05CF92BBF8C6}"/>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9"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8620EB-EF2E-94A2-0B92-383962FFB521}"/>
              </a:ext>
            </a:extLst>
          </p:cNvPr>
          <p:cNvSpPr>
            <a:spLocks noGrp="1"/>
          </p:cNvSpPr>
          <p:nvPr>
            <p:ph type="title"/>
          </p:nvPr>
        </p:nvSpPr>
        <p:spPr>
          <a:xfrm>
            <a:off x="838200" y="365125"/>
            <a:ext cx="3822189" cy="1899912"/>
          </a:xfrm>
        </p:spPr>
        <p:txBody>
          <a:bodyPr>
            <a:normAutofit/>
          </a:bodyPr>
          <a:lstStyle/>
          <a:p>
            <a:r>
              <a:rPr lang="da-DK" sz="3400" b="1">
                <a:solidFill>
                  <a:srgbClr val="23AD9B"/>
                </a:solidFill>
                <a:effectLst/>
                <a:latin typeface="roboto slab" pitchFamily="2" charset="0"/>
              </a:rPr>
              <a:t>Dilemmaer i børneinddragelse</a:t>
            </a:r>
            <a:endParaRPr lang="da-DK" sz="3400">
              <a:solidFill>
                <a:srgbClr val="23AD9B"/>
              </a:solidFill>
            </a:endParaRPr>
          </a:p>
        </p:txBody>
      </p:sp>
      <p:sp>
        <p:nvSpPr>
          <p:cNvPr id="3" name="Pladsholder til indhold 2">
            <a:extLst>
              <a:ext uri="{FF2B5EF4-FFF2-40B4-BE49-F238E27FC236}">
                <a16:creationId xmlns:a16="http://schemas.microsoft.com/office/drawing/2014/main" id="{204D86A4-B2AB-C18A-1059-0803037452B7}"/>
              </a:ext>
            </a:extLst>
          </p:cNvPr>
          <p:cNvSpPr>
            <a:spLocks noGrp="1"/>
          </p:cNvSpPr>
          <p:nvPr>
            <p:ph idx="1"/>
          </p:nvPr>
        </p:nvSpPr>
        <p:spPr>
          <a:xfrm>
            <a:off x="838200" y="1965158"/>
            <a:ext cx="3822189" cy="4211805"/>
          </a:xfrm>
        </p:spPr>
        <p:txBody>
          <a:bodyPr>
            <a:normAutofit/>
          </a:bodyPr>
          <a:lstStyle/>
          <a:p>
            <a:pPr marL="0" indent="0">
              <a:buNone/>
            </a:pPr>
            <a:r>
              <a:rPr lang="da-DK" sz="2000">
                <a:solidFill>
                  <a:srgbClr val="23AD9B"/>
                </a:solidFill>
              </a:rPr>
              <a:t>Der kan findes endnu flere dilemmaer her:</a:t>
            </a:r>
          </a:p>
          <a:p>
            <a:pPr marL="0" indent="0">
              <a:buNone/>
            </a:pPr>
            <a:r>
              <a:rPr lang="da-DK" sz="2000">
                <a:hlinkClick r:id="rId3"/>
              </a:rPr>
              <a:t>Dilemmakort til print.pdf (laesesporet.dk)</a:t>
            </a:r>
            <a:endParaRPr lang="da-DK" sz="2000"/>
          </a:p>
          <a:p>
            <a:pPr marL="0" indent="0">
              <a:buNone/>
            </a:pPr>
            <a:r>
              <a:rPr lang="da-DK" sz="2000"/>
              <a:t> </a:t>
            </a:r>
            <a:r>
              <a:rPr lang="da-DK" sz="2000">
                <a:solidFill>
                  <a:srgbClr val="23AD9B"/>
                </a:solidFill>
              </a:rPr>
              <a:t>De er opdelt i fire kategorier:</a:t>
            </a:r>
          </a:p>
          <a:p>
            <a:pPr marL="514350" indent="-514350">
              <a:buAutoNum type="arabicPeriod"/>
            </a:pPr>
            <a:r>
              <a:rPr lang="da-DK" sz="2000">
                <a:solidFill>
                  <a:srgbClr val="23AD9B"/>
                </a:solidFill>
              </a:rPr>
              <a:t>Børnene siger, hvad gør I? </a:t>
            </a:r>
          </a:p>
          <a:p>
            <a:pPr marL="514350" indent="-514350">
              <a:buAutoNum type="arabicPeriod"/>
            </a:pPr>
            <a:r>
              <a:rPr lang="da-DK" sz="2000">
                <a:solidFill>
                  <a:srgbClr val="23AD9B"/>
                </a:solidFill>
              </a:rPr>
              <a:t>Etiske dilemmaer </a:t>
            </a:r>
          </a:p>
          <a:p>
            <a:pPr marL="514350" indent="-514350">
              <a:buAutoNum type="arabicPeriod"/>
            </a:pPr>
            <a:r>
              <a:rPr lang="da-DK" sz="2000">
                <a:solidFill>
                  <a:srgbClr val="23AD9B"/>
                </a:solidFill>
              </a:rPr>
              <a:t>Den gode proces </a:t>
            </a:r>
          </a:p>
          <a:p>
            <a:pPr marL="514350" indent="-514350">
              <a:buAutoNum type="arabicPeriod"/>
            </a:pPr>
            <a:r>
              <a:rPr lang="da-DK" sz="2000">
                <a:solidFill>
                  <a:srgbClr val="23AD9B"/>
                </a:solidFill>
              </a:rPr>
              <a:t>Når alle ikke har det samme mindset </a:t>
            </a:r>
          </a:p>
          <a:p>
            <a:pPr marL="0" indent="0">
              <a:buNone/>
            </a:pPr>
            <a:endParaRPr lang="da-DK" sz="2000"/>
          </a:p>
          <a:p>
            <a:pPr marL="0" indent="0">
              <a:buNone/>
            </a:pPr>
            <a:endParaRPr lang="da-DK" sz="2000"/>
          </a:p>
          <a:p>
            <a:pPr marL="0" indent="0">
              <a:buNone/>
            </a:pPr>
            <a:endParaRPr lang="da-DK" sz="2000"/>
          </a:p>
        </p:txBody>
      </p:sp>
    </p:spTree>
    <p:extLst>
      <p:ext uri="{BB962C8B-B14F-4D97-AF65-F5344CB8AC3E}">
        <p14:creationId xmlns:p14="http://schemas.microsoft.com/office/powerpoint/2010/main" val="2230046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C6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3EED5-1965-D768-47FD-793597DCF41D}"/>
              </a:ext>
            </a:extLst>
          </p:cNvPr>
          <p:cNvSpPr>
            <a:spLocks noGrp="1"/>
          </p:cNvSpPr>
          <p:nvPr>
            <p:ph type="title"/>
          </p:nvPr>
        </p:nvSpPr>
        <p:spPr/>
        <p:txBody>
          <a:bodyPr/>
          <a:lstStyle/>
          <a:p>
            <a:r>
              <a:rPr lang="da-DK" b="1">
                <a:solidFill>
                  <a:srgbClr val="49267E"/>
                </a:solidFill>
                <a:effectLst/>
                <a:latin typeface="roboto slab" panose="020F0502020204030204" pitchFamily="2" charset="0"/>
              </a:rPr>
              <a:t>Børneinddragelse kræver mod</a:t>
            </a:r>
            <a:endParaRPr lang="da-DK"/>
          </a:p>
        </p:txBody>
      </p:sp>
      <p:sp>
        <p:nvSpPr>
          <p:cNvPr id="3" name="Pladsholder til indhold 2">
            <a:extLst>
              <a:ext uri="{FF2B5EF4-FFF2-40B4-BE49-F238E27FC236}">
                <a16:creationId xmlns:a16="http://schemas.microsoft.com/office/drawing/2014/main" id="{6DBA117B-571B-F271-9A1D-8A11909F1C6C}"/>
              </a:ext>
            </a:extLst>
          </p:cNvPr>
          <p:cNvSpPr>
            <a:spLocks noGrp="1"/>
          </p:cNvSpPr>
          <p:nvPr>
            <p:ph idx="1"/>
          </p:nvPr>
        </p:nvSpPr>
        <p:spPr/>
        <p:txBody>
          <a:bodyPr>
            <a:normAutofit fontScale="55000" lnSpcReduction="20000"/>
          </a:bodyPr>
          <a:lstStyle/>
          <a:p>
            <a:pPr marL="0" indent="0" algn="ctr">
              <a:buNone/>
            </a:pPr>
            <a:endParaRPr lang="da-DK">
              <a:solidFill>
                <a:schemeClr val="bg1"/>
              </a:solidFill>
            </a:endParaRPr>
          </a:p>
          <a:p>
            <a:pPr marL="0" indent="0" algn="ctr">
              <a:buNone/>
            </a:pPr>
            <a:r>
              <a:rPr lang="da-DK" sz="6400">
                <a:solidFill>
                  <a:schemeClr val="bg1"/>
                </a:solidFill>
              </a:rPr>
              <a:t>... til at vælge sin egen bedreviden fra   ​</a:t>
            </a:r>
          </a:p>
          <a:p>
            <a:pPr marL="0" indent="0" algn="ctr">
              <a:buNone/>
            </a:pPr>
            <a:r>
              <a:rPr lang="da-DK" sz="6400">
                <a:solidFill>
                  <a:schemeClr val="bg1"/>
                </a:solidFill>
              </a:rPr>
              <a:t>... til at skinne lys på den ubevidste bias   ​</a:t>
            </a:r>
          </a:p>
          <a:p>
            <a:pPr marL="0" indent="0" algn="ctr">
              <a:buNone/>
            </a:pPr>
            <a:r>
              <a:rPr lang="da-DK" sz="6400">
                <a:solidFill>
                  <a:schemeClr val="bg1"/>
                </a:solidFill>
              </a:rPr>
              <a:t>... til at ture stole på, at det hele gør en forskel   ​</a:t>
            </a:r>
          </a:p>
          <a:p>
            <a:pPr marL="0" indent="0" algn="ctr">
              <a:buNone/>
            </a:pPr>
            <a:r>
              <a:rPr lang="da-DK" sz="6400">
                <a:solidFill>
                  <a:schemeClr val="bg1"/>
                </a:solidFill>
              </a:rPr>
              <a:t>... til at afsætte tiden og gøre op med plejer   ​</a:t>
            </a:r>
          </a:p>
          <a:p>
            <a:pPr marL="0" indent="0" algn="ctr">
              <a:buNone/>
            </a:pPr>
            <a:r>
              <a:rPr lang="da-DK" sz="6400">
                <a:solidFill>
                  <a:schemeClr val="bg1"/>
                </a:solidFill>
              </a:rPr>
              <a:t>... til at turde at fejle og alligevel gøre det en gang til   ​</a:t>
            </a:r>
          </a:p>
          <a:p>
            <a:pPr marL="0" indent="0" algn="ctr">
              <a:buNone/>
            </a:pPr>
            <a:r>
              <a:rPr lang="da-DK" sz="6400">
                <a:solidFill>
                  <a:schemeClr val="bg1"/>
                </a:solidFill>
              </a:rPr>
              <a:t>					</a:t>
            </a:r>
            <a:br>
              <a:rPr lang="da-DK" sz="6400">
                <a:solidFill>
                  <a:schemeClr val="bg1"/>
                </a:solidFill>
              </a:rPr>
            </a:br>
            <a:r>
              <a:rPr lang="da-DK" sz="6400">
                <a:solidFill>
                  <a:schemeClr val="bg1"/>
                </a:solidFill>
              </a:rPr>
              <a:t>					- Line Nordbo, CoCreators</a:t>
            </a:r>
            <a:r>
              <a:rPr lang="da-DK" sz="6400"/>
              <a:t>​</a:t>
            </a:r>
          </a:p>
          <a:p>
            <a:pPr marL="0" indent="0">
              <a:buNone/>
            </a:pPr>
            <a:r>
              <a:rPr lang="da-DK"/>
              <a:t>​</a:t>
            </a:r>
          </a:p>
        </p:txBody>
      </p:sp>
      <p:pic>
        <p:nvPicPr>
          <p:cNvPr id="4" name="Billede 3">
            <a:extLst>
              <a:ext uri="{FF2B5EF4-FFF2-40B4-BE49-F238E27FC236}">
                <a16:creationId xmlns:a16="http://schemas.microsoft.com/office/drawing/2014/main" id="{9DF49C15-A855-614C-B399-0F17716F45A8}"/>
              </a:ext>
            </a:extLst>
          </p:cNvPr>
          <p:cNvPicPr>
            <a:picLocks noChangeAspect="1"/>
          </p:cNvPicPr>
          <p:nvPr/>
        </p:nvPicPr>
        <p:blipFill>
          <a:blip r:embed="rId2"/>
          <a:stretch>
            <a:fillRect/>
          </a:stretch>
        </p:blipFill>
        <p:spPr>
          <a:xfrm rot="5400000">
            <a:off x="5956782" y="-47726"/>
            <a:ext cx="517922" cy="12201330"/>
          </a:xfrm>
          <a:prstGeom prst="rect">
            <a:avLst/>
          </a:prstGeom>
        </p:spPr>
      </p:pic>
    </p:spTree>
    <p:extLst>
      <p:ext uri="{BB962C8B-B14F-4D97-AF65-F5344CB8AC3E}">
        <p14:creationId xmlns:p14="http://schemas.microsoft.com/office/powerpoint/2010/main" val="607070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32B8E"/>
        </a:solidFill>
        <a:effectLst/>
      </p:bgPr>
    </p:bg>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76A35ECC-217A-14A7-E0C3-1188DC30294D}"/>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a:xfrm>
            <a:off x="-2568353" y="-847585"/>
            <a:ext cx="15530284" cy="9432366"/>
          </a:xfrm>
          <a:prstGeom prst="rect">
            <a:avLst/>
          </a:prstGeom>
        </p:spPr>
      </p:pic>
      <p:pic>
        <p:nvPicPr>
          <p:cNvPr id="19" name="Billede 18">
            <a:extLst>
              <a:ext uri="{FF2B5EF4-FFF2-40B4-BE49-F238E27FC236}">
                <a16:creationId xmlns:a16="http://schemas.microsoft.com/office/drawing/2014/main" id="{9C0E76CE-4CA7-548F-BAAA-C37D71A4B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738" y="771877"/>
            <a:ext cx="1270050" cy="1270050"/>
          </a:xfrm>
          <a:prstGeom prst="rect">
            <a:avLst/>
          </a:prstGeom>
        </p:spPr>
      </p:pic>
      <p:sp>
        <p:nvSpPr>
          <p:cNvPr id="20" name="Titel 1">
            <a:extLst>
              <a:ext uri="{FF2B5EF4-FFF2-40B4-BE49-F238E27FC236}">
                <a16:creationId xmlns:a16="http://schemas.microsoft.com/office/drawing/2014/main" id="{076F97D5-656F-93B8-A059-39AA5AC53F3B}"/>
              </a:ext>
            </a:extLst>
          </p:cNvPr>
          <p:cNvSpPr txBox="1">
            <a:spLocks/>
          </p:cNvSpPr>
          <p:nvPr/>
        </p:nvSpPr>
        <p:spPr>
          <a:xfrm>
            <a:off x="810126" y="633664"/>
            <a:ext cx="11303252" cy="5831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300" b="1">
                <a:solidFill>
                  <a:schemeClr val="bg1"/>
                </a:solidFill>
                <a:effectLst/>
                <a:latin typeface="roboto slab" panose="020F0502020204030204" pitchFamily="2" charset="0"/>
              </a:rPr>
              <a:t>5: Børneinddragelse som en del af bibliotekets DNA</a:t>
            </a:r>
            <a:br>
              <a:rPr lang="da-DK" b="1">
                <a:solidFill>
                  <a:schemeClr val="bg1"/>
                </a:solidFill>
                <a:effectLst/>
                <a:latin typeface="roboto slab" panose="020F0502020204030204" pitchFamily="2" charset="0"/>
              </a:rPr>
            </a:br>
            <a:endParaRPr lang="da-DK" sz="2000">
              <a:solidFill>
                <a:schemeClr val="bg1"/>
              </a:solidFill>
            </a:endParaRPr>
          </a:p>
          <a:p>
            <a:pPr marL="342900" indent="-342900">
              <a:buFont typeface="Arial" panose="020B0604020202020204" pitchFamily="34" charset="0"/>
              <a:buChar char="•"/>
            </a:pPr>
            <a:r>
              <a:rPr lang="da-DK" sz="2200">
                <a:solidFill>
                  <a:schemeClr val="bg1"/>
                </a:solidFill>
              </a:rPr>
              <a:t>Når vi arbejder ud fra et andet og nyt børnesyn, der kalder på børneinddragelse, så kræver det en ændring i den måde, som vi arbejder på, ikke kun i en eller to processer, men i hele den måde, som vi, som bibliotekspersonale, er sammen med børn på.</a:t>
            </a:r>
            <a:br>
              <a:rPr lang="da-DK" sz="2200">
                <a:solidFill>
                  <a:schemeClr val="bg1"/>
                </a:solidFill>
              </a:rPr>
            </a:br>
            <a:endParaRPr lang="da-DK" sz="2200">
              <a:solidFill>
                <a:schemeClr val="bg1"/>
              </a:solidFill>
            </a:endParaRPr>
          </a:p>
          <a:p>
            <a:pPr marL="342900" indent="-342900">
              <a:buFont typeface="Arial" panose="020B0604020202020204" pitchFamily="34" charset="0"/>
              <a:buChar char="•"/>
            </a:pPr>
            <a:r>
              <a:rPr lang="da-DK" sz="2200">
                <a:solidFill>
                  <a:schemeClr val="bg1"/>
                </a:solidFill>
              </a:rPr>
              <a:t>Børneinddragelse kan influere på mange ting i vores dagligdag i børnebiblioteket og den måde, som vi arbejder på. Eksempelvis på den måde, som vi køber materialer ind på, laver arrangementer på eller måden vi møder børnene på vagten eller i bogklubben på.</a:t>
            </a:r>
            <a:br>
              <a:rPr lang="da-DK" sz="2200">
                <a:solidFill>
                  <a:schemeClr val="bg1"/>
                </a:solidFill>
              </a:rPr>
            </a:br>
            <a:endParaRPr lang="da-DK" sz="2200">
              <a:solidFill>
                <a:schemeClr val="bg1"/>
              </a:solidFill>
            </a:endParaRPr>
          </a:p>
          <a:p>
            <a:pPr marL="342900" indent="-342900">
              <a:buFont typeface="Arial" panose="020B0604020202020204" pitchFamily="34" charset="0"/>
              <a:buChar char="•"/>
            </a:pPr>
            <a:r>
              <a:rPr lang="da-DK" sz="2200">
                <a:solidFill>
                  <a:schemeClr val="bg1"/>
                </a:solidFill>
              </a:rPr>
              <a:t>Børnene får en positiv oplevelse, føler sig anerkendt, set og hørt og de bliver motiveret til at komme mere på banen, når vi børneinddrager. Det kan igen motivere til endnu mere børneinddragelse og på den måde starte en positiv spiral, hvor begejstring, motivation og et givende samarbejde mellem børn og voksne er afgørende.</a:t>
            </a:r>
          </a:p>
          <a:p>
            <a:endParaRPr lang="da-DK" sz="4000" b="1">
              <a:solidFill>
                <a:schemeClr val="bg1"/>
              </a:solidFill>
              <a:latin typeface="+mn-lt"/>
            </a:endParaRPr>
          </a:p>
        </p:txBody>
      </p:sp>
    </p:spTree>
    <p:extLst>
      <p:ext uri="{BB962C8B-B14F-4D97-AF65-F5344CB8AC3E}">
        <p14:creationId xmlns:p14="http://schemas.microsoft.com/office/powerpoint/2010/main" val="3110162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867746"/>
            <a:ext cx="10515600" cy="4973217"/>
          </a:xfrm>
        </p:spPr>
        <p:txBody>
          <a:bodyPr>
            <a:normAutofit/>
          </a:bodyPr>
          <a:lstStyle/>
          <a:p>
            <a:pPr marL="0" indent="0">
              <a:buNone/>
            </a:pPr>
            <a:r>
              <a:rPr lang="da-DK" sz="4000" b="0" i="1">
                <a:solidFill>
                  <a:schemeClr val="bg1"/>
                </a:solidFill>
                <a:effectLst/>
                <a:latin typeface="roboto" panose="02000000000000000000" pitchFamily="2" charset="0"/>
              </a:rPr>
              <a:t>“Jeg vil børneinddrage mere, men det kræver, at vi i fællesskab ændrer vores tankegang og praksis” </a:t>
            </a:r>
            <a:r>
              <a:rPr lang="da-DK" sz="2000" b="0" i="1">
                <a:solidFill>
                  <a:schemeClr val="bg1"/>
                </a:solidFill>
                <a:effectLst/>
                <a:latin typeface="roboto" panose="02000000000000000000" pitchFamily="2" charset="0"/>
              </a:rPr>
              <a:t>– Biblioteksformidler</a:t>
            </a:r>
          </a:p>
          <a:p>
            <a:pPr marL="0" indent="0">
              <a:buNone/>
            </a:pPr>
            <a:endParaRPr lang="da-DK" sz="4000" b="0" i="1">
              <a:solidFill>
                <a:schemeClr val="bg1"/>
              </a:solidFill>
              <a:effectLst/>
              <a:latin typeface="roboto" panose="02000000000000000000" pitchFamily="2" charset="0"/>
            </a:endParaRPr>
          </a:p>
          <a:p>
            <a:pPr marL="0" indent="0">
              <a:buNone/>
            </a:pPr>
            <a:r>
              <a:rPr lang="da-DK" sz="4000" b="0" i="1">
                <a:solidFill>
                  <a:schemeClr val="bg1"/>
                </a:solidFill>
                <a:effectLst/>
                <a:latin typeface="roboto" panose="02000000000000000000" pitchFamily="2" charset="0"/>
              </a:rPr>
              <a:t>”Vi var aldrig kommet på konceptet uden børnenes bidrag, og børnene var aldrig kommet med de input, hvis vi ikke havde sat rammen” </a:t>
            </a:r>
            <a:r>
              <a:rPr lang="da-DK" sz="2000" b="0" i="1">
                <a:solidFill>
                  <a:schemeClr val="bg1"/>
                </a:solidFill>
                <a:effectLst/>
                <a:latin typeface="roboto" panose="02000000000000000000" pitchFamily="2" charset="0"/>
              </a:rPr>
              <a:t>– Biblioteksleder</a:t>
            </a:r>
            <a:endParaRPr lang="da-DK" sz="4000" b="0" i="1">
              <a:solidFill>
                <a:schemeClr val="bg1"/>
              </a:solidFill>
              <a:effectLst/>
              <a:latin typeface="roboto" panose="02000000000000000000" pitchFamily="2" charset="0"/>
            </a:endParaRP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76" y="4769622"/>
            <a:ext cx="13411200" cy="3536764"/>
          </a:xfrm>
          <a:prstGeom prst="rect">
            <a:avLst/>
          </a:prstGeom>
        </p:spPr>
      </p:pic>
    </p:spTree>
    <p:extLst>
      <p:ext uri="{BB962C8B-B14F-4D97-AF65-F5344CB8AC3E}">
        <p14:creationId xmlns:p14="http://schemas.microsoft.com/office/powerpoint/2010/main" val="2141484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lede 10" descr="Person med løftet knytnæve">
            <a:extLst>
              <a:ext uri="{FF2B5EF4-FFF2-40B4-BE49-F238E27FC236}">
                <a16:creationId xmlns:a16="http://schemas.microsoft.com/office/drawing/2014/main" id="{F2D85265-E8C4-D40D-728D-A44E33ACAEE4}"/>
              </a:ext>
            </a:extLst>
          </p:cNvPr>
          <p:cNvPicPr>
            <a:picLocks noChangeAspect="1"/>
          </p:cNvPicPr>
          <p:nvPr/>
        </p:nvPicPr>
        <p:blipFill rotWithShape="1">
          <a:blip r:embed="rId2">
            <a:extLst>
              <a:ext uri="{28A0092B-C50C-407E-A947-70E740481C1C}">
                <a14:useLocalDpi xmlns:a14="http://schemas.microsoft.com/office/drawing/2010/main" val="0"/>
              </a:ext>
            </a:extLst>
          </a:blip>
          <a:srcRect l="8704" r="1" b="1"/>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59F5EA-3066-8CE1-CA96-4FCF97D96F88}"/>
              </a:ext>
            </a:extLst>
          </p:cNvPr>
          <p:cNvSpPr>
            <a:spLocks noGrp="1"/>
          </p:cNvSpPr>
          <p:nvPr>
            <p:ph type="title"/>
          </p:nvPr>
        </p:nvSpPr>
        <p:spPr>
          <a:xfrm>
            <a:off x="6505072" y="389189"/>
            <a:ext cx="5683879" cy="1899912"/>
          </a:xfrm>
        </p:spPr>
        <p:txBody>
          <a:bodyPr>
            <a:normAutofit/>
          </a:bodyPr>
          <a:lstStyle/>
          <a:p>
            <a:r>
              <a:rPr lang="da-DK" sz="3700" b="1">
                <a:solidFill>
                  <a:srgbClr val="532B8E"/>
                </a:solidFill>
                <a:effectLst/>
                <a:latin typeface="roboto slab" pitchFamily="2" charset="0"/>
              </a:rPr>
              <a:t>Organisatoriske skjold</a:t>
            </a:r>
            <a:br>
              <a:rPr lang="da-DK" sz="3700" b="1">
                <a:solidFill>
                  <a:srgbClr val="532B8E"/>
                </a:solidFill>
                <a:effectLst/>
                <a:latin typeface="roboto slab" pitchFamily="2" charset="0"/>
              </a:rPr>
            </a:br>
            <a:endParaRPr lang="da-DK" sz="3700">
              <a:solidFill>
                <a:srgbClr val="532B8E"/>
              </a:solidFill>
            </a:endParaRPr>
          </a:p>
        </p:txBody>
      </p:sp>
      <p:sp>
        <p:nvSpPr>
          <p:cNvPr id="3" name="Pladsholder til indhold 2">
            <a:extLst>
              <a:ext uri="{FF2B5EF4-FFF2-40B4-BE49-F238E27FC236}">
                <a16:creationId xmlns:a16="http://schemas.microsoft.com/office/drawing/2014/main" id="{191341D8-63A5-273C-10F0-67E8657BC6AB}"/>
              </a:ext>
            </a:extLst>
          </p:cNvPr>
          <p:cNvSpPr>
            <a:spLocks noGrp="1"/>
          </p:cNvSpPr>
          <p:nvPr>
            <p:ph idx="1"/>
          </p:nvPr>
        </p:nvSpPr>
        <p:spPr>
          <a:xfrm>
            <a:off x="6505073" y="1540042"/>
            <a:ext cx="5683877" cy="5165558"/>
          </a:xfrm>
        </p:spPr>
        <p:txBody>
          <a:bodyPr>
            <a:noAutofit/>
          </a:bodyPr>
          <a:lstStyle/>
          <a:p>
            <a:pPr marL="0" indent="0">
              <a:buNone/>
            </a:pPr>
            <a:r>
              <a:rPr lang="da-DK" sz="1800">
                <a:solidFill>
                  <a:srgbClr val="532B8E"/>
                </a:solidFill>
              </a:rPr>
              <a:t>Det kan være svært at komme godt i gang med børneinddragelse. Organisatoriske skjold, fejlfinderkultur og modstand mod forandring kan let komme til at overtage:</a:t>
            </a:r>
          </a:p>
          <a:p>
            <a:r>
              <a:rPr lang="da-DK" sz="1800" b="1">
                <a:solidFill>
                  <a:srgbClr val="532B8E"/>
                </a:solidFill>
              </a:rPr>
              <a:t>”Sådan plejer vi ikke at gøre” - eller omvendt – ”Vi gør det jo i forvejen”</a:t>
            </a:r>
          </a:p>
          <a:p>
            <a:r>
              <a:rPr lang="da-DK" sz="1800" b="1">
                <a:solidFill>
                  <a:srgbClr val="532B8E"/>
                </a:solidFill>
              </a:rPr>
              <a:t>”Skal børn bestemme det hele? Mister vi kontrollen?”</a:t>
            </a:r>
          </a:p>
          <a:p>
            <a:r>
              <a:rPr lang="da-DK" sz="1800" b="1">
                <a:solidFill>
                  <a:srgbClr val="532B8E"/>
                </a:solidFill>
              </a:rPr>
              <a:t>”Bliver vi et tivoli? Mister vi vores faglighed?”</a:t>
            </a:r>
          </a:p>
          <a:p>
            <a:r>
              <a:rPr lang="da-DK" sz="1800" b="1">
                <a:solidFill>
                  <a:srgbClr val="532B8E"/>
                </a:solidFill>
              </a:rPr>
              <a:t>”Har vi tid og ressourcer til det?”</a:t>
            </a:r>
          </a:p>
          <a:p>
            <a:r>
              <a:rPr lang="da-DK" sz="1800" b="1">
                <a:solidFill>
                  <a:srgbClr val="532B8E"/>
                </a:solidFill>
              </a:rPr>
              <a:t>”Hvad hvis børnene siger noget, som vi er uenige i?”</a:t>
            </a:r>
          </a:p>
          <a:p>
            <a:pPr marL="0" indent="0">
              <a:buNone/>
            </a:pPr>
            <a:r>
              <a:rPr lang="da-DK" sz="1800">
                <a:solidFill>
                  <a:srgbClr val="532B8E"/>
                </a:solidFill>
              </a:rPr>
              <a:t>Det kan være en god idé at indføre forskellige tiltag, som kan understøtte og fastholde et ønske om en positiv hverdag med børneinddragelse. </a:t>
            </a:r>
          </a:p>
          <a:p>
            <a:pPr marL="0" indent="0">
              <a:buNone/>
            </a:pPr>
            <a:r>
              <a:rPr lang="da-DK" sz="1800">
                <a:solidFill>
                  <a:srgbClr val="532B8E"/>
                </a:solidFill>
              </a:rPr>
              <a:t>Det kræver tid, mod, gode ambassadører, opfølgning og vedligehold. </a:t>
            </a:r>
          </a:p>
        </p:txBody>
      </p:sp>
      <p:pic>
        <p:nvPicPr>
          <p:cNvPr id="13" name="Billede 12">
            <a:extLst>
              <a:ext uri="{FF2B5EF4-FFF2-40B4-BE49-F238E27FC236}">
                <a16:creationId xmlns:a16="http://schemas.microsoft.com/office/drawing/2014/main" id="{8934BE1F-6F2D-1326-4996-E048AC6950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9428" y="704120"/>
            <a:ext cx="1270050" cy="1270050"/>
          </a:xfrm>
          <a:prstGeom prst="rect">
            <a:avLst/>
          </a:prstGeom>
        </p:spPr>
      </p:pic>
    </p:spTree>
    <p:extLst>
      <p:ext uri="{BB962C8B-B14F-4D97-AF65-F5344CB8AC3E}">
        <p14:creationId xmlns:p14="http://schemas.microsoft.com/office/powerpoint/2010/main" val="2235498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867746"/>
            <a:ext cx="10515600" cy="4973217"/>
          </a:xfrm>
        </p:spPr>
        <p:txBody>
          <a:bodyPr>
            <a:normAutofit lnSpcReduction="10000"/>
          </a:bodyPr>
          <a:lstStyle/>
          <a:p>
            <a:pPr marL="0" indent="0">
              <a:buNone/>
            </a:pPr>
            <a:r>
              <a:rPr lang="da-DK" sz="4000" b="0" i="1">
                <a:solidFill>
                  <a:schemeClr val="bg1"/>
                </a:solidFill>
                <a:effectLst/>
                <a:latin typeface="roboto" panose="02000000000000000000" pitchFamily="2" charset="0"/>
              </a:rPr>
              <a:t>“Vi har fået et fokus på, at det også er vigtigt at høre borgerne, og hvad de tænker. Men det er stadig en udfordring at få det ført det ud i livet pga. tid, og at alle ikke kollegaer ikke kan se meningen med det. For der er et stort 'plejer', som har fungeret i en lang årrække, og argumenterne skal være på plads for at bruge tid og resurser på at lave brugerinddragelse” </a:t>
            </a:r>
          </a:p>
          <a:p>
            <a:pPr marL="0" indent="0">
              <a:buNone/>
            </a:pPr>
            <a:br>
              <a:rPr lang="da-DK" sz="2400" b="0" i="1">
                <a:solidFill>
                  <a:schemeClr val="bg1"/>
                </a:solidFill>
                <a:effectLst/>
                <a:latin typeface="roboto" panose="02000000000000000000" pitchFamily="2" charset="0"/>
              </a:rPr>
            </a:br>
            <a:r>
              <a:rPr lang="da-DK" sz="2400" b="0" i="1">
                <a:solidFill>
                  <a:schemeClr val="bg1"/>
                </a:solidFill>
                <a:effectLst/>
                <a:latin typeface="roboto" panose="02000000000000000000" pitchFamily="2" charset="0"/>
              </a:rPr>
              <a:t>– Biblioteksformidler</a:t>
            </a:r>
          </a:p>
        </p:txBody>
      </p:sp>
      <p:pic>
        <p:nvPicPr>
          <p:cNvPr id="2" name="Billede 1">
            <a:extLst>
              <a:ext uri="{FF2B5EF4-FFF2-40B4-BE49-F238E27FC236}">
                <a16:creationId xmlns:a16="http://schemas.microsoft.com/office/drawing/2014/main" id="{41EC906B-03AD-3C8A-073F-F2E3FC5E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76" y="4769622"/>
            <a:ext cx="13411200" cy="3536764"/>
          </a:xfrm>
          <a:prstGeom prst="rect">
            <a:avLst/>
          </a:prstGeom>
        </p:spPr>
      </p:pic>
    </p:spTree>
    <p:extLst>
      <p:ext uri="{BB962C8B-B14F-4D97-AF65-F5344CB8AC3E}">
        <p14:creationId xmlns:p14="http://schemas.microsoft.com/office/powerpoint/2010/main" val="1450632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C0D17-7411-CD78-420B-79E6CA0FAB07}"/>
              </a:ext>
            </a:extLst>
          </p:cNvPr>
          <p:cNvSpPr>
            <a:spLocks noGrp="1"/>
          </p:cNvSpPr>
          <p:nvPr>
            <p:ph type="title"/>
          </p:nvPr>
        </p:nvSpPr>
        <p:spPr/>
        <p:txBody>
          <a:bodyPr/>
          <a:lstStyle/>
          <a:p>
            <a:r>
              <a:rPr lang="da-DK" b="1">
                <a:solidFill>
                  <a:srgbClr val="49267E"/>
                </a:solidFill>
                <a:effectLst/>
                <a:latin typeface="roboto slab" pitchFamily="2" charset="0"/>
              </a:rPr>
              <a:t>Øvelse – 25 min</a:t>
            </a:r>
            <a:endParaRPr lang="da-DK"/>
          </a:p>
        </p:txBody>
      </p:sp>
      <p:sp>
        <p:nvSpPr>
          <p:cNvPr id="3" name="Pladsholder til indhold 2">
            <a:extLst>
              <a:ext uri="{FF2B5EF4-FFF2-40B4-BE49-F238E27FC236}">
                <a16:creationId xmlns:a16="http://schemas.microsoft.com/office/drawing/2014/main" id="{DABF68DB-32E4-2220-1CDF-780E95CC7A10}"/>
              </a:ext>
            </a:extLst>
          </p:cNvPr>
          <p:cNvSpPr>
            <a:spLocks noGrp="1"/>
          </p:cNvSpPr>
          <p:nvPr>
            <p:ph idx="1"/>
          </p:nvPr>
        </p:nvSpPr>
        <p:spPr>
          <a:xfrm>
            <a:off x="838200" y="1540042"/>
            <a:ext cx="10515600" cy="4636921"/>
          </a:xfrm>
        </p:spPr>
        <p:txBody>
          <a:bodyPr>
            <a:normAutofit fontScale="77500" lnSpcReduction="20000"/>
          </a:bodyPr>
          <a:lstStyle/>
          <a:p>
            <a:pPr marL="0" indent="0">
              <a:buNone/>
            </a:pPr>
            <a:r>
              <a:rPr lang="da-DK">
                <a:solidFill>
                  <a:schemeClr val="bg1"/>
                </a:solidFill>
              </a:rPr>
              <a:t>Når I skal med arbejde med børneinddragelse i jeres organisation, kan I med fordel se på, hvilke skjolde og fakler I hver især bære rundt på. </a:t>
            </a:r>
          </a:p>
          <a:p>
            <a:pPr marL="0" indent="0">
              <a:buNone/>
            </a:pPr>
            <a:endParaRPr lang="da-DK">
              <a:solidFill>
                <a:schemeClr val="bg1"/>
              </a:solidFill>
            </a:endParaRPr>
          </a:p>
          <a:p>
            <a:pPr marL="0" indent="0">
              <a:buNone/>
            </a:pPr>
            <a:r>
              <a:rPr lang="da-DK">
                <a:solidFill>
                  <a:schemeClr val="bg1"/>
                </a:solidFill>
              </a:rPr>
              <a:t>• Alle får et sæt med en fakkel og et skjold – Kan printes her:</a:t>
            </a:r>
          </a:p>
          <a:p>
            <a:pPr marL="0" indent="0">
              <a:buNone/>
            </a:pPr>
            <a:r>
              <a:rPr lang="da-DK">
                <a:solidFill>
                  <a:schemeClr val="bg1"/>
                </a:solidFill>
              </a:rPr>
              <a:t>Skjold og fakkel.pdf (laesesporet.dk)</a:t>
            </a:r>
          </a:p>
          <a:p>
            <a:pPr marL="0" indent="0">
              <a:buNone/>
            </a:pPr>
            <a:r>
              <a:rPr lang="da-DK">
                <a:solidFill>
                  <a:schemeClr val="bg1"/>
                </a:solidFill>
              </a:rPr>
              <a:t>• Alle noterer individuelt på skjoldet, hvilken modstand og forbehold I har mod børneinddragelse. </a:t>
            </a:r>
          </a:p>
          <a:p>
            <a:pPr marL="0" indent="0">
              <a:buNone/>
            </a:pPr>
            <a:r>
              <a:rPr lang="da-DK">
                <a:solidFill>
                  <a:schemeClr val="bg1"/>
                </a:solidFill>
              </a:rPr>
              <a:t>• Drøftelse af jeres skjold i fællesskab </a:t>
            </a:r>
          </a:p>
          <a:p>
            <a:pPr marL="0" indent="0">
              <a:buNone/>
            </a:pPr>
            <a:r>
              <a:rPr lang="da-DK">
                <a:solidFill>
                  <a:schemeClr val="bg1"/>
                </a:solidFill>
              </a:rPr>
              <a:t>• Alle noterer individuelt på faklen, hvilken motivation og energi, I har i forhold til børneinddragelse. </a:t>
            </a:r>
          </a:p>
          <a:p>
            <a:pPr marL="0" indent="0">
              <a:buNone/>
            </a:pPr>
            <a:r>
              <a:rPr lang="da-DK">
                <a:solidFill>
                  <a:schemeClr val="bg1"/>
                </a:solidFill>
              </a:rPr>
              <a:t>• Drøftelse af jeres fakkel i fællesskab </a:t>
            </a:r>
          </a:p>
          <a:p>
            <a:pPr marL="0" indent="0">
              <a:buNone/>
            </a:pPr>
            <a:endParaRPr lang="da-DK">
              <a:solidFill>
                <a:schemeClr val="bg1"/>
              </a:solidFill>
            </a:endParaRPr>
          </a:p>
          <a:p>
            <a:pPr marL="0" indent="0">
              <a:buNone/>
            </a:pPr>
            <a:r>
              <a:rPr lang="da-DK">
                <a:solidFill>
                  <a:schemeClr val="bg1"/>
                </a:solidFill>
              </a:rPr>
              <a:t>I kan afslutte øvelsen med at lave en fælles fakkel med de 3-5 vigtigste motivationer, som I bærer med jer ind i arbejdet omkring børneinddragelse.</a:t>
            </a:r>
          </a:p>
        </p:txBody>
      </p:sp>
      <p:pic>
        <p:nvPicPr>
          <p:cNvPr id="4" name="Billede 3">
            <a:extLst>
              <a:ext uri="{FF2B5EF4-FFF2-40B4-BE49-F238E27FC236}">
                <a16:creationId xmlns:a16="http://schemas.microsoft.com/office/drawing/2014/main" id="{111A71A5-46F3-6777-21D5-555F51717C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18775" y="3662148"/>
            <a:ext cx="1270050" cy="1270050"/>
          </a:xfrm>
          <a:prstGeom prst="rect">
            <a:avLst/>
          </a:prstGeom>
        </p:spPr>
      </p:pic>
      <p:pic>
        <p:nvPicPr>
          <p:cNvPr id="5" name="Billede 4">
            <a:extLst>
              <a:ext uri="{FF2B5EF4-FFF2-40B4-BE49-F238E27FC236}">
                <a16:creationId xmlns:a16="http://schemas.microsoft.com/office/drawing/2014/main" id="{1FF8E3C4-A425-AD18-FDAE-9A67797A5A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5741148" y="293522"/>
            <a:ext cx="709704" cy="12442980"/>
          </a:xfrm>
          <a:prstGeom prst="rect">
            <a:avLst/>
          </a:prstGeom>
        </p:spPr>
      </p:pic>
    </p:spTree>
    <p:extLst>
      <p:ext uri="{BB962C8B-B14F-4D97-AF65-F5344CB8AC3E}">
        <p14:creationId xmlns:p14="http://schemas.microsoft.com/office/powerpoint/2010/main" val="3337342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9B66F-E877-955D-6D28-4DF881C7AFC9}"/>
              </a:ext>
            </a:extLst>
          </p:cNvPr>
          <p:cNvSpPr>
            <a:spLocks noGrp="1"/>
          </p:cNvSpPr>
          <p:nvPr>
            <p:ph type="title"/>
          </p:nvPr>
        </p:nvSpPr>
        <p:spPr>
          <a:xfrm>
            <a:off x="481013" y="3752849"/>
            <a:ext cx="3290887" cy="2452687"/>
          </a:xfrm>
        </p:spPr>
        <p:txBody>
          <a:bodyPr anchor="ctr">
            <a:normAutofit/>
          </a:bodyPr>
          <a:lstStyle/>
          <a:p>
            <a:r>
              <a:rPr lang="da-DK" sz="3600" b="1">
                <a:solidFill>
                  <a:srgbClr val="23AD9B"/>
                </a:solidFill>
                <a:effectLst/>
                <a:latin typeface="roboto slab" pitchFamily="2" charset="0"/>
              </a:rPr>
              <a:t>Tre hurtige til at komme i gang</a:t>
            </a:r>
            <a:br>
              <a:rPr lang="da-DK" sz="3600" b="1">
                <a:effectLst/>
                <a:latin typeface="roboto slab" pitchFamily="2" charset="0"/>
              </a:rPr>
            </a:br>
            <a:endParaRPr lang="da-DK" sz="3600"/>
          </a:p>
        </p:txBody>
      </p:sp>
      <p:pic>
        <p:nvPicPr>
          <p:cNvPr id="5" name="Billede 4" descr="Børn, der løber udenfor">
            <a:extLst>
              <a:ext uri="{FF2B5EF4-FFF2-40B4-BE49-F238E27FC236}">
                <a16:creationId xmlns:a16="http://schemas.microsoft.com/office/drawing/2014/main" id="{A7004BC0-8537-2DF7-1A45-A76126AF4F2E}"/>
              </a:ext>
            </a:extLst>
          </p:cNvPr>
          <p:cNvPicPr>
            <a:picLocks noChangeAspect="1"/>
          </p:cNvPicPr>
          <p:nvPr/>
        </p:nvPicPr>
        <p:blipFill rotWithShape="1">
          <a:blip r:embed="rId2">
            <a:extLst>
              <a:ext uri="{28A0092B-C50C-407E-A947-70E740481C1C}">
                <a14:useLocalDpi xmlns:a14="http://schemas.microsoft.com/office/drawing/2010/main" val="0"/>
              </a:ext>
            </a:extLst>
          </a:blip>
          <a:srcRect t="32631" b="1466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dsholder til indhold 2">
            <a:extLst>
              <a:ext uri="{FF2B5EF4-FFF2-40B4-BE49-F238E27FC236}">
                <a16:creationId xmlns:a16="http://schemas.microsoft.com/office/drawing/2014/main" id="{9872EE59-A5C6-1DEC-C94F-E87BA5C9FC08}"/>
              </a:ext>
            </a:extLst>
          </p:cNvPr>
          <p:cNvSpPr>
            <a:spLocks noGrp="1"/>
          </p:cNvSpPr>
          <p:nvPr>
            <p:ph idx="1"/>
          </p:nvPr>
        </p:nvSpPr>
        <p:spPr>
          <a:xfrm>
            <a:off x="4223982" y="3752850"/>
            <a:ext cx="7485413" cy="2928688"/>
          </a:xfrm>
        </p:spPr>
        <p:txBody>
          <a:bodyPr anchor="ctr">
            <a:normAutofit fontScale="92500" lnSpcReduction="10000"/>
          </a:bodyPr>
          <a:lstStyle/>
          <a:p>
            <a:pPr marL="0" indent="0">
              <a:buNone/>
            </a:pPr>
            <a:r>
              <a:rPr lang="da-DK" sz="1700" b="0" i="0" dirty="0">
                <a:solidFill>
                  <a:srgbClr val="23AD9B"/>
                </a:solidFill>
                <a:effectLst/>
                <a:latin typeface="roboto" panose="02000000000000000000" pitchFamily="2" charset="0"/>
              </a:rPr>
              <a:t>Hvis I aldrig har børneinddraget før, kan det virke fuldstændig uoverskueligt at komme i gang, og spørgsmålene kan vælte frem.</a:t>
            </a:r>
          </a:p>
          <a:p>
            <a:pPr marL="0" indent="0">
              <a:buNone/>
            </a:pPr>
            <a:r>
              <a:rPr lang="da-DK" sz="1700" b="0" i="0" dirty="0">
                <a:solidFill>
                  <a:srgbClr val="23AD9B"/>
                </a:solidFill>
                <a:effectLst/>
                <a:latin typeface="roboto" panose="02000000000000000000" pitchFamily="2" charset="0"/>
              </a:rPr>
              <a:t>Det vigtigste er derfor, at I kommer væk fra skrivebordet og går ud og taler med målgruppen allerede i morgen.</a:t>
            </a:r>
          </a:p>
          <a:p>
            <a:pPr marL="0" indent="0">
              <a:buNone/>
            </a:pPr>
            <a:endParaRPr lang="da-DK" sz="1700" b="0" i="0" dirty="0">
              <a:solidFill>
                <a:srgbClr val="23AD9B"/>
              </a:solidFill>
              <a:effectLst/>
              <a:latin typeface="roboto" panose="02000000000000000000" pitchFamily="2" charset="0"/>
            </a:endParaRPr>
          </a:p>
          <a:p>
            <a:r>
              <a:rPr lang="da-DK" sz="1700" b="0" i="0" dirty="0">
                <a:solidFill>
                  <a:srgbClr val="23AD9B"/>
                </a:solidFill>
                <a:effectLst/>
                <a:latin typeface="roboto" panose="02000000000000000000" pitchFamily="2" charset="0"/>
              </a:rPr>
              <a:t>Lav ”ekspertinterview” med et barn. </a:t>
            </a:r>
            <a:r>
              <a:rPr lang="da-DK" sz="1700" b="0" i="0" u="none" strike="noStrike" dirty="0">
                <a:solidFill>
                  <a:srgbClr val="23AD9B"/>
                </a:solidFill>
                <a:effectLst/>
                <a:latin typeface="roboto" panose="02000000000000000000" pitchFamily="2" charset="0"/>
                <a:hlinkClick r:id="rId3">
                  <a:extLst>
                    <a:ext uri="{A12FA001-AC4F-418D-AE19-62706E023703}">
                      <ahyp:hlinkClr xmlns:ahyp="http://schemas.microsoft.com/office/drawing/2018/hyperlinkcolor" val="tx"/>
                    </a:ext>
                  </a:extLst>
                </a:hlinkClick>
              </a:rPr>
              <a:t>Du finder en interviewguide på læsesporets hjemmeside.</a:t>
            </a:r>
            <a:endParaRPr lang="da-DK" sz="1700" b="0" i="0" dirty="0">
              <a:solidFill>
                <a:srgbClr val="23AD9B"/>
              </a:solidFill>
              <a:effectLst/>
              <a:latin typeface="roboto" panose="02000000000000000000" pitchFamily="2" charset="0"/>
            </a:endParaRPr>
          </a:p>
          <a:p>
            <a:r>
              <a:rPr lang="da-DK" sz="1700" b="0" i="0" dirty="0">
                <a:solidFill>
                  <a:srgbClr val="23AD9B"/>
                </a:solidFill>
                <a:effectLst/>
                <a:latin typeface="roboto" panose="02000000000000000000" pitchFamily="2" charset="0"/>
              </a:rPr>
              <a:t>Stil ugens spørgsmål i børnebiblioteket. </a:t>
            </a:r>
            <a:r>
              <a:rPr lang="da-DK" sz="1700" b="0" i="0" u="none" strike="noStrike" dirty="0">
                <a:solidFill>
                  <a:srgbClr val="23AD9B"/>
                </a:solidFill>
                <a:effectLst/>
                <a:latin typeface="roboto" panose="02000000000000000000" pitchFamily="2" charset="0"/>
                <a:hlinkClick r:id="rId4">
                  <a:extLst>
                    <a:ext uri="{A12FA001-AC4F-418D-AE19-62706E023703}">
                      <ahyp:hlinkClr xmlns:ahyp="http://schemas.microsoft.com/office/drawing/2018/hyperlinkcolor" val="tx"/>
                    </a:ext>
                  </a:extLst>
                </a:hlinkClick>
              </a:rPr>
              <a:t>Du kan evt. finde inspiration til spørgsmål på læsesporets hjemmeside.</a:t>
            </a:r>
            <a:endParaRPr lang="da-DK" sz="1700" b="0" i="0" dirty="0">
              <a:solidFill>
                <a:srgbClr val="23AD9B"/>
              </a:solidFill>
              <a:effectLst/>
              <a:latin typeface="roboto" panose="02000000000000000000" pitchFamily="2" charset="0"/>
            </a:endParaRPr>
          </a:p>
          <a:p>
            <a:r>
              <a:rPr lang="da-DK" sz="1700" b="0" i="0" dirty="0">
                <a:solidFill>
                  <a:srgbClr val="23AD9B"/>
                </a:solidFill>
                <a:effectLst/>
                <a:latin typeface="roboto" panose="02000000000000000000" pitchFamily="2" charset="0"/>
              </a:rPr>
              <a:t>Tegn din morgen. </a:t>
            </a:r>
            <a:r>
              <a:rPr lang="da-DK" sz="1700" b="0" i="0" u="none" strike="noStrike" dirty="0">
                <a:solidFill>
                  <a:srgbClr val="23AD9B"/>
                </a:solidFill>
                <a:effectLst/>
                <a:latin typeface="roboto" panose="02000000000000000000" pitchFamily="2" charset="0"/>
                <a:hlinkClick r:id="rId5">
                  <a:extLst>
                    <a:ext uri="{A12FA001-AC4F-418D-AE19-62706E023703}">
                      <ahyp:hlinkClr xmlns:ahyp="http://schemas.microsoft.com/office/drawing/2018/hyperlinkcolor" val="tx"/>
                    </a:ext>
                  </a:extLst>
                </a:hlinkClick>
              </a:rPr>
              <a:t>Du kan finde metoden "tegn din morgen" på læsesporets hjemmeside.</a:t>
            </a:r>
            <a:endParaRPr lang="da-DK" sz="1700" b="0" i="0" dirty="0">
              <a:solidFill>
                <a:srgbClr val="23AD9B"/>
              </a:solidFill>
              <a:effectLst/>
              <a:latin typeface="roboto" panose="02000000000000000000" pitchFamily="2" charset="0"/>
            </a:endParaRPr>
          </a:p>
          <a:p>
            <a:endParaRPr lang="da-DK" sz="1300" dirty="0"/>
          </a:p>
        </p:txBody>
      </p:sp>
    </p:spTree>
    <p:extLst>
      <p:ext uri="{BB962C8B-B14F-4D97-AF65-F5344CB8AC3E}">
        <p14:creationId xmlns:p14="http://schemas.microsoft.com/office/powerpoint/2010/main" val="1554490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F5FD9-242B-47AD-9CA3-CB0EC7FBA1CD}"/>
              </a:ext>
            </a:extLst>
          </p:cNvPr>
          <p:cNvSpPr>
            <a:spLocks noGrp="1"/>
          </p:cNvSpPr>
          <p:nvPr>
            <p:ph type="ctrTitle"/>
          </p:nvPr>
        </p:nvSpPr>
        <p:spPr/>
        <p:txBody>
          <a:bodyPr/>
          <a:lstStyle/>
          <a:p>
            <a:r>
              <a:rPr lang="da-DK" b="1">
                <a:solidFill>
                  <a:schemeClr val="bg1"/>
                </a:solidFill>
                <a:latin typeface="+mn-lt"/>
              </a:rPr>
              <a:t>Overskrift</a:t>
            </a:r>
          </a:p>
        </p:txBody>
      </p:sp>
      <p:sp>
        <p:nvSpPr>
          <p:cNvPr id="3" name="Undertitel 2">
            <a:extLst>
              <a:ext uri="{FF2B5EF4-FFF2-40B4-BE49-F238E27FC236}">
                <a16:creationId xmlns:a16="http://schemas.microsoft.com/office/drawing/2014/main" id="{31102E30-FF38-4C87-973F-523680B82043}"/>
              </a:ext>
            </a:extLst>
          </p:cNvPr>
          <p:cNvSpPr>
            <a:spLocks noGrp="1"/>
          </p:cNvSpPr>
          <p:nvPr>
            <p:ph type="subTitle" idx="1"/>
          </p:nvPr>
        </p:nvSpPr>
        <p:spPr/>
        <p:txBody>
          <a:bodyPr/>
          <a:lstStyle/>
          <a:p>
            <a:r>
              <a:rPr lang="da-DK">
                <a:solidFill>
                  <a:schemeClr val="bg1"/>
                </a:solidFill>
              </a:rPr>
              <a:t>Brødtekst</a:t>
            </a:r>
          </a:p>
        </p:txBody>
      </p:sp>
      <p:pic>
        <p:nvPicPr>
          <p:cNvPr id="4" name="Billede 3" descr="Barn med briller-læsning">
            <a:extLst>
              <a:ext uri="{FF2B5EF4-FFF2-40B4-BE49-F238E27FC236}">
                <a16:creationId xmlns:a16="http://schemas.microsoft.com/office/drawing/2014/main" id="{7B081DBA-C080-4823-BB23-468016E22D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082" y="-1332442"/>
            <a:ext cx="13595365" cy="9063577"/>
          </a:xfrm>
          <a:prstGeom prst="rect">
            <a:avLst/>
          </a:prstGeom>
        </p:spPr>
      </p:pic>
      <p:sp>
        <p:nvSpPr>
          <p:cNvPr id="6" name="Rektangel 5">
            <a:extLst>
              <a:ext uri="{FF2B5EF4-FFF2-40B4-BE49-F238E27FC236}">
                <a16:creationId xmlns:a16="http://schemas.microsoft.com/office/drawing/2014/main" id="{A9C4546C-9F14-43F1-A699-D4352E296B03}"/>
              </a:ext>
            </a:extLst>
          </p:cNvPr>
          <p:cNvSpPr/>
          <p:nvPr/>
        </p:nvSpPr>
        <p:spPr>
          <a:xfrm>
            <a:off x="-92082" y="-312983"/>
            <a:ext cx="5377542" cy="8125298"/>
          </a:xfrm>
          <a:prstGeom prst="rect">
            <a:avLst/>
          </a:prstGeom>
          <a:solidFill>
            <a:srgbClr val="532B8E">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a:extLst>
              <a:ext uri="{FF2B5EF4-FFF2-40B4-BE49-F238E27FC236}">
                <a16:creationId xmlns:a16="http://schemas.microsoft.com/office/drawing/2014/main" id="{0A526D32-6D0B-4025-8109-0F0790ABB4C6}"/>
              </a:ext>
            </a:extLst>
          </p:cNvPr>
          <p:cNvSpPr txBox="1">
            <a:spLocks/>
          </p:cNvSpPr>
          <p:nvPr/>
        </p:nvSpPr>
        <p:spPr>
          <a:xfrm>
            <a:off x="82213" y="906928"/>
            <a:ext cx="4898430" cy="1210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b="1">
                <a:solidFill>
                  <a:schemeClr val="bg1"/>
                </a:solidFill>
                <a:latin typeface="+mn-lt"/>
              </a:rPr>
              <a:t>Hvis I vil vide mere</a:t>
            </a:r>
          </a:p>
        </p:txBody>
      </p:sp>
      <p:sp>
        <p:nvSpPr>
          <p:cNvPr id="8" name="Undertitel 2">
            <a:extLst>
              <a:ext uri="{FF2B5EF4-FFF2-40B4-BE49-F238E27FC236}">
                <a16:creationId xmlns:a16="http://schemas.microsoft.com/office/drawing/2014/main" id="{95407669-9600-4E80-8BA7-798D44B2D77C}"/>
              </a:ext>
            </a:extLst>
          </p:cNvPr>
          <p:cNvSpPr txBox="1">
            <a:spLocks/>
          </p:cNvSpPr>
          <p:nvPr/>
        </p:nvSpPr>
        <p:spPr>
          <a:xfrm>
            <a:off x="82213" y="2017495"/>
            <a:ext cx="4325258" cy="50238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dirty="0">
                <a:solidFill>
                  <a:schemeClr val="bg1"/>
                </a:solidFill>
              </a:rPr>
              <a:t>Metodekatalog på læsesporet.dk: </a:t>
            </a:r>
          </a:p>
          <a:p>
            <a:pPr marL="0" indent="0" algn="ctr">
              <a:buNone/>
            </a:pPr>
            <a:r>
              <a:rPr lang="da-DK" dirty="0">
                <a:solidFill>
                  <a:srgbClr val="FFDC68"/>
                </a:solidFill>
                <a:hlinkClick r:id="rId3">
                  <a:extLst>
                    <a:ext uri="{A12FA001-AC4F-418D-AE19-62706E023703}">
                      <ahyp:hlinkClr xmlns:ahyp="http://schemas.microsoft.com/office/drawing/2018/hyperlinkcolor" val="tx"/>
                    </a:ext>
                  </a:extLst>
                </a:hlinkClick>
              </a:rPr>
              <a:t>Børneinddragelse | Bibliotekernes Sprog og Læsespor (laesesporet.dk)</a:t>
            </a:r>
            <a:endParaRPr lang="da-DK" dirty="0">
              <a:solidFill>
                <a:srgbClr val="FFDC68"/>
              </a:solidFill>
            </a:endParaRPr>
          </a:p>
          <a:p>
            <a:pPr marL="0" indent="0" algn="ctr">
              <a:buNone/>
            </a:pPr>
            <a:endParaRPr lang="da-DK" dirty="0">
              <a:solidFill>
                <a:schemeClr val="bg1"/>
              </a:solidFill>
            </a:endParaRPr>
          </a:p>
        </p:txBody>
      </p:sp>
      <p:pic>
        <p:nvPicPr>
          <p:cNvPr id="11" name="Billede 10">
            <a:extLst>
              <a:ext uri="{FF2B5EF4-FFF2-40B4-BE49-F238E27FC236}">
                <a16:creationId xmlns:a16="http://schemas.microsoft.com/office/drawing/2014/main" id="{4BFB725B-A7B2-FB41-3530-818C9BDE7E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194" y="5213412"/>
            <a:ext cx="1270050" cy="1270050"/>
          </a:xfrm>
          <a:prstGeom prst="rect">
            <a:avLst/>
          </a:prstGeom>
        </p:spPr>
      </p:pic>
    </p:spTree>
    <p:extLst>
      <p:ext uri="{BB962C8B-B14F-4D97-AF65-F5344CB8AC3E}">
        <p14:creationId xmlns:p14="http://schemas.microsoft.com/office/powerpoint/2010/main" val="3611837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Barn med festhat">
            <a:extLst>
              <a:ext uri="{FF2B5EF4-FFF2-40B4-BE49-F238E27FC236}">
                <a16:creationId xmlns:a16="http://schemas.microsoft.com/office/drawing/2014/main" id="{1749CB0C-9103-6EB4-2C92-D6A428FF1E4C}"/>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6762" b="10882"/>
          <a:stretch/>
        </p:blipFill>
        <p:spPr>
          <a:xfrm>
            <a:off x="180975" y="182880"/>
            <a:ext cx="11823637" cy="6499784"/>
          </a:xfrm>
          <a:prstGeom prst="rect">
            <a:avLst/>
          </a:prstGeom>
        </p:spPr>
      </p:pic>
      <p:sp>
        <p:nvSpPr>
          <p:cNvPr id="2" name="Titel 1">
            <a:extLst>
              <a:ext uri="{FF2B5EF4-FFF2-40B4-BE49-F238E27FC236}">
                <a16:creationId xmlns:a16="http://schemas.microsoft.com/office/drawing/2014/main" id="{70AF8606-FEC0-EA7D-6A55-E3EE0D153D82}"/>
              </a:ext>
            </a:extLst>
          </p:cNvPr>
          <p:cNvSpPr>
            <a:spLocks noGrp="1"/>
          </p:cNvSpPr>
          <p:nvPr>
            <p:ph type="title"/>
          </p:nvPr>
        </p:nvSpPr>
        <p:spPr>
          <a:xfrm>
            <a:off x="397042" y="2939531"/>
            <a:ext cx="4471737" cy="3541479"/>
          </a:xfrm>
        </p:spPr>
        <p:txBody>
          <a:bodyPr anchor="b">
            <a:normAutofit/>
          </a:bodyPr>
          <a:lstStyle/>
          <a:p>
            <a:r>
              <a:rPr lang="da-DK" sz="4000" b="1">
                <a:solidFill>
                  <a:srgbClr val="23AD9B"/>
                </a:solidFill>
                <a:effectLst/>
                <a:latin typeface="roboto slab" pitchFamily="2" charset="0"/>
              </a:rPr>
              <a:t>God fornøjelse med jeres kommende børneinddragelse</a:t>
            </a:r>
            <a:br>
              <a:rPr lang="da-DK" sz="4000">
                <a:solidFill>
                  <a:srgbClr val="FFFFFF"/>
                </a:solidFill>
              </a:rPr>
            </a:br>
            <a:endParaRPr lang="da-DK" sz="4000">
              <a:solidFill>
                <a:srgbClr val="FFFFFF"/>
              </a:solidFill>
            </a:endParaRPr>
          </a:p>
        </p:txBody>
      </p:sp>
      <p:pic>
        <p:nvPicPr>
          <p:cNvPr id="6" name="Billede 5">
            <a:extLst>
              <a:ext uri="{FF2B5EF4-FFF2-40B4-BE49-F238E27FC236}">
                <a16:creationId xmlns:a16="http://schemas.microsoft.com/office/drawing/2014/main" id="{5E49650B-B533-2502-EF89-1536F8E3E0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72839" y="5114707"/>
            <a:ext cx="1270050" cy="1270050"/>
          </a:xfrm>
          <a:prstGeom prst="rect">
            <a:avLst/>
          </a:prstGeom>
        </p:spPr>
      </p:pic>
    </p:spTree>
    <p:extLst>
      <p:ext uri="{BB962C8B-B14F-4D97-AF65-F5344CB8AC3E}">
        <p14:creationId xmlns:p14="http://schemas.microsoft.com/office/powerpoint/2010/main" val="31879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4A5D365-3861-4AAA-5C74-5A59FF1273DF}"/>
              </a:ext>
            </a:extLst>
          </p:cNvPr>
          <p:cNvSpPr>
            <a:spLocks noGrp="1"/>
          </p:cNvSpPr>
          <p:nvPr>
            <p:ph idx="1"/>
          </p:nvPr>
        </p:nvSpPr>
        <p:spPr>
          <a:xfrm>
            <a:off x="838200" y="1297858"/>
            <a:ext cx="10515600" cy="5292060"/>
          </a:xfrm>
        </p:spPr>
        <p:txBody>
          <a:bodyPr>
            <a:normAutofit lnSpcReduction="10000"/>
          </a:bodyPr>
          <a:lstStyle/>
          <a:p>
            <a:pPr marL="0" indent="0" algn="ctr">
              <a:buNone/>
            </a:pPr>
            <a:r>
              <a:rPr lang="da-DK" sz="6600" b="0" i="1">
                <a:solidFill>
                  <a:schemeClr val="bg1"/>
                </a:solidFill>
                <a:effectLst/>
                <a:latin typeface="roboto" panose="02000000000000000000" pitchFamily="2" charset="0"/>
              </a:rPr>
              <a:t>”Jeg spørger ikke, for det virker som om bibliotekaren ikke vil forstyrres i sit arbejde…” </a:t>
            </a:r>
          </a:p>
          <a:p>
            <a:pPr marL="0" indent="0" algn="ctr">
              <a:buNone/>
            </a:pPr>
            <a:endParaRPr lang="da-DK" sz="6600" b="0" i="1">
              <a:solidFill>
                <a:schemeClr val="bg1"/>
              </a:solidFill>
              <a:effectLst/>
              <a:latin typeface="roboto" panose="02000000000000000000" pitchFamily="2" charset="0"/>
            </a:endParaRPr>
          </a:p>
          <a:p>
            <a:pPr marL="0" indent="0" algn="ctr">
              <a:buNone/>
            </a:pPr>
            <a:r>
              <a:rPr lang="da-DK" sz="4000" b="0" i="1">
                <a:solidFill>
                  <a:schemeClr val="bg1"/>
                </a:solidFill>
                <a:effectLst/>
                <a:latin typeface="roboto" panose="02000000000000000000" pitchFamily="2" charset="0"/>
              </a:rPr>
              <a:t>– Barn fra mellemtrinnet</a:t>
            </a:r>
            <a:endParaRPr lang="da-DK" sz="4000">
              <a:solidFill>
                <a:schemeClr val="bg1"/>
              </a:solidFill>
            </a:endParaRPr>
          </a:p>
        </p:txBody>
      </p:sp>
      <p:pic>
        <p:nvPicPr>
          <p:cNvPr id="5" name="Billede 4">
            <a:extLst>
              <a:ext uri="{FF2B5EF4-FFF2-40B4-BE49-F238E27FC236}">
                <a16:creationId xmlns:a16="http://schemas.microsoft.com/office/drawing/2014/main" id="{8A612E13-96AE-FB63-3CFC-DE0C8E6C0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44994" y="2778362"/>
            <a:ext cx="8307355" cy="2190792"/>
          </a:xfrm>
          <a:prstGeom prst="rect">
            <a:avLst/>
          </a:prstGeom>
        </p:spPr>
      </p:pic>
    </p:spTree>
    <p:extLst>
      <p:ext uri="{BB962C8B-B14F-4D97-AF65-F5344CB8AC3E}">
        <p14:creationId xmlns:p14="http://schemas.microsoft.com/office/powerpoint/2010/main" val="2451249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Børn leger og tegner på jorden">
            <a:extLst>
              <a:ext uri="{FF2B5EF4-FFF2-40B4-BE49-F238E27FC236}">
                <a16:creationId xmlns:a16="http://schemas.microsoft.com/office/drawing/2014/main" id="{E5D87544-7F72-CD3D-2A93-029316FA5025}"/>
              </a:ext>
            </a:extLst>
          </p:cNvPr>
          <p:cNvPicPr>
            <a:picLocks noChangeAspect="1"/>
          </p:cNvPicPr>
          <p:nvPr/>
        </p:nvPicPr>
        <p:blipFill rotWithShape="1">
          <a:blip r:embed="rId2">
            <a:extLst>
              <a:ext uri="{28A0092B-C50C-407E-A947-70E740481C1C}">
                <a14:useLocalDpi xmlns:a14="http://schemas.microsoft.com/office/drawing/2010/main" val="0"/>
              </a:ext>
            </a:extLst>
          </a:blip>
          <a:srcRect l="2970" r="2208" b="-2"/>
          <a:stretch/>
        </p:blipFill>
        <p:spPr>
          <a:xfrm>
            <a:off x="1" y="10"/>
            <a:ext cx="9669642" cy="6857990"/>
          </a:xfrm>
          <a:prstGeom prst="rect">
            <a:avLst/>
          </a:prstGeom>
        </p:spPr>
      </p:pic>
      <p:sp>
        <p:nvSpPr>
          <p:cNvPr id="22"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7865E7-564F-4B29-1A1B-C3D8CF2AE802}"/>
              </a:ext>
            </a:extLst>
          </p:cNvPr>
          <p:cNvSpPr>
            <a:spLocks noGrp="1"/>
          </p:cNvSpPr>
          <p:nvPr>
            <p:ph type="title"/>
          </p:nvPr>
        </p:nvSpPr>
        <p:spPr>
          <a:xfrm>
            <a:off x="7531610" y="365125"/>
            <a:ext cx="4488452" cy="1899912"/>
          </a:xfrm>
        </p:spPr>
        <p:txBody>
          <a:bodyPr>
            <a:normAutofit/>
          </a:bodyPr>
          <a:lstStyle/>
          <a:p>
            <a:r>
              <a:rPr lang="da-DK" sz="3400" b="1">
                <a:solidFill>
                  <a:srgbClr val="532B8E"/>
                </a:solidFill>
                <a:effectLst/>
                <a:latin typeface="roboto slab" panose="020F0502020204030204" pitchFamily="2" charset="0"/>
              </a:rPr>
              <a:t>1: Hvorfor skal vi børneinddrage på bibliotekerne?</a:t>
            </a:r>
          </a:p>
        </p:txBody>
      </p:sp>
      <p:sp>
        <p:nvSpPr>
          <p:cNvPr id="3" name="Pladsholder til indhold 2">
            <a:extLst>
              <a:ext uri="{FF2B5EF4-FFF2-40B4-BE49-F238E27FC236}">
                <a16:creationId xmlns:a16="http://schemas.microsoft.com/office/drawing/2014/main" id="{BC2F28CC-E156-F41F-6F3B-6D037CC1CD25}"/>
              </a:ext>
            </a:extLst>
          </p:cNvPr>
          <p:cNvSpPr>
            <a:spLocks noGrp="1"/>
          </p:cNvSpPr>
          <p:nvPr>
            <p:ph idx="1"/>
          </p:nvPr>
        </p:nvSpPr>
        <p:spPr>
          <a:xfrm>
            <a:off x="7531610" y="2430584"/>
            <a:ext cx="4657341" cy="3993661"/>
          </a:xfrm>
        </p:spPr>
        <p:txBody>
          <a:bodyPr>
            <a:normAutofit lnSpcReduction="10000"/>
          </a:bodyPr>
          <a:lstStyle/>
          <a:p>
            <a:pPr marL="0" indent="0">
              <a:buNone/>
            </a:pPr>
            <a:r>
              <a:rPr lang="da-DK" sz="2400" b="1">
                <a:solidFill>
                  <a:srgbClr val="532B8E"/>
                </a:solidFill>
              </a:rPr>
              <a:t>Det skal vi fordi….</a:t>
            </a:r>
          </a:p>
          <a:p>
            <a:pPr marL="0" indent="0">
              <a:buNone/>
            </a:pPr>
            <a:r>
              <a:rPr lang="da-DK" sz="2400">
                <a:solidFill>
                  <a:srgbClr val="532B8E"/>
                </a:solidFill>
              </a:rPr>
              <a:t>- De seneste års undersøgelser taler deres tydelige sprog. Børns brug af biblioteket er faldende og læselysten og læsekompetencen er under pres. </a:t>
            </a:r>
          </a:p>
          <a:p>
            <a:pPr marL="0" indent="0">
              <a:buNone/>
            </a:pPr>
            <a:r>
              <a:rPr lang="da-DK" sz="2400">
                <a:solidFill>
                  <a:srgbClr val="532B8E"/>
                </a:solidFill>
              </a:rPr>
              <a:t>- Det kræver nye greb, hvis vi vil vende udviklingen og igen vil være et attraktivt tilbud for børn og unge. </a:t>
            </a:r>
          </a:p>
          <a:p>
            <a:pPr marL="0" indent="0">
              <a:buNone/>
            </a:pPr>
            <a:r>
              <a:rPr lang="da-DK" sz="2400">
                <a:solidFill>
                  <a:srgbClr val="532B8E"/>
                </a:solidFill>
              </a:rPr>
              <a:t>- Vi har brug for børnene for at være aktuelle.</a:t>
            </a:r>
          </a:p>
          <a:p>
            <a:pPr marL="0" indent="0">
              <a:buNone/>
            </a:pPr>
            <a:endParaRPr lang="da-DK" sz="2000"/>
          </a:p>
        </p:txBody>
      </p:sp>
      <p:pic>
        <p:nvPicPr>
          <p:cNvPr id="8" name="Billede 7">
            <a:extLst>
              <a:ext uri="{FF2B5EF4-FFF2-40B4-BE49-F238E27FC236}">
                <a16:creationId xmlns:a16="http://schemas.microsoft.com/office/drawing/2014/main" id="{2F142C0A-377A-840D-BF91-4A0F7473CC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7434" y="5428098"/>
            <a:ext cx="1270050" cy="1270050"/>
          </a:xfrm>
          <a:prstGeom prst="rect">
            <a:avLst/>
          </a:prstGeom>
        </p:spPr>
      </p:pic>
    </p:spTree>
    <p:extLst>
      <p:ext uri="{BB962C8B-B14F-4D97-AF65-F5344CB8AC3E}">
        <p14:creationId xmlns:p14="http://schemas.microsoft.com/office/powerpoint/2010/main" val="1880839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3AD9B"/>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0644C87A-A856-20D9-F832-B28847ED04E4}"/>
              </a:ext>
            </a:extLst>
          </p:cNvPr>
          <p:cNvSpPr>
            <a:spLocks noGrp="1"/>
          </p:cNvSpPr>
          <p:nvPr>
            <p:ph idx="1"/>
          </p:nvPr>
        </p:nvSpPr>
        <p:spPr>
          <a:xfrm>
            <a:off x="713154" y="1110342"/>
            <a:ext cx="10515600" cy="5467739"/>
          </a:xfrm>
        </p:spPr>
        <p:txBody>
          <a:bodyPr>
            <a:normAutofit fontScale="70000" lnSpcReduction="20000"/>
          </a:bodyPr>
          <a:lstStyle/>
          <a:p>
            <a:pPr marL="0" indent="0">
              <a:buNone/>
            </a:pPr>
            <a:r>
              <a:rPr lang="da-DK" sz="5700">
                <a:solidFill>
                  <a:schemeClr val="bg1"/>
                </a:solidFill>
                <a:latin typeface="+mj-lt"/>
              </a:rPr>
              <a:t>“De 10-13-årige kommer ikke på folkebiblioteket i fritiden, og de rammer bogdropperalderen, hvor andre tilbud, typisk de digitale, hiver hårdt i dem. </a:t>
            </a:r>
          </a:p>
          <a:p>
            <a:pPr marL="0" indent="0">
              <a:buNone/>
            </a:pPr>
            <a:r>
              <a:rPr lang="da-DK" sz="5700">
                <a:solidFill>
                  <a:schemeClr val="bg1"/>
                </a:solidFill>
                <a:latin typeface="+mj-lt"/>
              </a:rPr>
              <a:t>Projekt "Det starter med børnene" har vist har vist nødvendigheden af at satse langt mere på at udvikle tilbud aktivt sammen med børnene og med afsæt i deres aktuelle livsverdener. </a:t>
            </a:r>
          </a:p>
          <a:p>
            <a:pPr marL="0" indent="0">
              <a:buNone/>
            </a:pPr>
            <a:r>
              <a:rPr lang="da-DK" sz="5700">
                <a:solidFill>
                  <a:schemeClr val="bg1"/>
                </a:solidFill>
                <a:latin typeface="+mj-lt"/>
              </a:rPr>
              <a:t>Vi har brug for at komme meget tættere på deres præferencer og ideer om, hvad læsning kan være, hvis vi ikke skal miste kontakten til denne vigtige målgruppe” </a:t>
            </a:r>
            <a:endParaRPr lang="da-DK">
              <a:solidFill>
                <a:schemeClr val="bg1"/>
              </a:solidFill>
              <a:latin typeface="+mj-lt"/>
            </a:endParaRPr>
          </a:p>
          <a:p>
            <a:pPr marL="0" indent="0" algn="ctr">
              <a:buNone/>
            </a:pPr>
            <a:r>
              <a:rPr lang="da-DK" sz="2800">
                <a:solidFill>
                  <a:schemeClr val="bg1"/>
                </a:solidFill>
              </a:rPr>
              <a:t>							</a:t>
            </a:r>
            <a:r>
              <a:rPr lang="da-DK" sz="3800">
                <a:solidFill>
                  <a:schemeClr val="bg1"/>
                </a:solidFill>
              </a:rPr>
              <a:t>– Lisbet Vestergaard</a:t>
            </a:r>
          </a:p>
          <a:p>
            <a:endParaRPr lang="da-DK">
              <a:solidFill>
                <a:schemeClr val="bg1"/>
              </a:solidFill>
            </a:endParaRPr>
          </a:p>
        </p:txBody>
      </p:sp>
      <p:pic>
        <p:nvPicPr>
          <p:cNvPr id="4" name="Billede 3">
            <a:extLst>
              <a:ext uri="{FF2B5EF4-FFF2-40B4-BE49-F238E27FC236}">
                <a16:creationId xmlns:a16="http://schemas.microsoft.com/office/drawing/2014/main" id="{131BA05C-5EDC-2D74-88A3-F70BA0BF4A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35767" y="-1067394"/>
            <a:ext cx="709704" cy="9360194"/>
          </a:xfrm>
          <a:prstGeom prst="rect">
            <a:avLst/>
          </a:prstGeom>
        </p:spPr>
      </p:pic>
    </p:spTree>
    <p:extLst>
      <p:ext uri="{BB962C8B-B14F-4D97-AF65-F5344CB8AC3E}">
        <p14:creationId xmlns:p14="http://schemas.microsoft.com/office/powerpoint/2010/main" val="77814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32B8E"/>
        </a:solidFill>
        <a:effectLst/>
      </p:bgPr>
    </p:bg>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76A35ECC-217A-14A7-E0C3-1188DC30294D}"/>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a:xfrm>
            <a:off x="-2568353" y="-847585"/>
            <a:ext cx="15530284" cy="9432366"/>
          </a:xfrm>
          <a:prstGeom prst="rect">
            <a:avLst/>
          </a:prstGeom>
        </p:spPr>
      </p:pic>
      <p:pic>
        <p:nvPicPr>
          <p:cNvPr id="19" name="Billede 18">
            <a:extLst>
              <a:ext uri="{FF2B5EF4-FFF2-40B4-BE49-F238E27FC236}">
                <a16:creationId xmlns:a16="http://schemas.microsoft.com/office/drawing/2014/main" id="{9C0E76CE-4CA7-548F-BAAA-C37D71A4B0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622" y="5400024"/>
            <a:ext cx="1270050" cy="1270050"/>
          </a:xfrm>
          <a:prstGeom prst="rect">
            <a:avLst/>
          </a:prstGeom>
        </p:spPr>
      </p:pic>
      <p:sp>
        <p:nvSpPr>
          <p:cNvPr id="20" name="Titel 1">
            <a:extLst>
              <a:ext uri="{FF2B5EF4-FFF2-40B4-BE49-F238E27FC236}">
                <a16:creationId xmlns:a16="http://schemas.microsoft.com/office/drawing/2014/main" id="{076F97D5-656F-93B8-A059-39AA5AC53F3B}"/>
              </a:ext>
            </a:extLst>
          </p:cNvPr>
          <p:cNvSpPr txBox="1">
            <a:spLocks/>
          </p:cNvSpPr>
          <p:nvPr/>
        </p:nvSpPr>
        <p:spPr>
          <a:xfrm>
            <a:off x="1274135" y="718457"/>
            <a:ext cx="9643729" cy="5057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b="1">
                <a:solidFill>
                  <a:schemeClr val="bg1"/>
                </a:solidFill>
                <a:effectLst/>
                <a:latin typeface="roboto slab" panose="020F0502020204030204" pitchFamily="2" charset="0"/>
              </a:rPr>
              <a:t>Børneinddragelse kan være fundamentet for forandring</a:t>
            </a:r>
            <a:endParaRPr lang="da-DK" b="1">
              <a:solidFill>
                <a:schemeClr val="bg1"/>
              </a:solidFill>
              <a:latin typeface="+mn-lt"/>
            </a:endParaRPr>
          </a:p>
          <a:p>
            <a:endParaRPr lang="da-DK" sz="2400">
              <a:solidFill>
                <a:schemeClr val="bg1"/>
              </a:solidFill>
            </a:endParaRPr>
          </a:p>
          <a:p>
            <a:r>
              <a:rPr kumimoji="0" lang="da-DK" altLang="da-DK" sz="3200" b="0" i="0" u="none" strike="noStrike" cap="none" normalizeH="0" baseline="0">
                <a:ln>
                  <a:noFill/>
                </a:ln>
                <a:solidFill>
                  <a:schemeClr val="bg1"/>
                </a:solidFill>
                <a:effectLst/>
              </a:rPr>
              <a:t>Inddragelse af de sande eksperter – børn selv – er nøglen til at udvikle et bedre bibliotekstilbud og ændre læsekulturen. </a:t>
            </a:r>
          </a:p>
          <a:p>
            <a:endParaRPr lang="da-DK" altLang="da-DK" sz="3200">
              <a:solidFill>
                <a:schemeClr val="bg1"/>
              </a:solidFill>
            </a:endParaRPr>
          </a:p>
          <a:p>
            <a:r>
              <a:rPr kumimoji="0" lang="da-DK" altLang="da-DK" sz="3200" b="0" i="0" u="none" strike="noStrike" cap="none" normalizeH="0" baseline="0">
                <a:ln>
                  <a:noFill/>
                </a:ln>
                <a:solidFill>
                  <a:schemeClr val="bg1"/>
                </a:solidFill>
                <a:effectLst/>
              </a:rPr>
              <a:t>Når vi er nysgerrige på børns livsverden, lærer vi hurtigt målgruppen at kende. På den måde er vi også langt bedre klædt på til at kunne inddrage børn i kommende projekter og løsninger af problemstillinger.</a:t>
            </a:r>
          </a:p>
          <a:p>
            <a:pPr algn="ctr"/>
            <a:endParaRPr lang="da-DK" sz="2400">
              <a:solidFill>
                <a:schemeClr val="bg1"/>
              </a:solidFill>
            </a:endParaRPr>
          </a:p>
          <a:p>
            <a:endParaRPr lang="da-DK" b="1">
              <a:solidFill>
                <a:schemeClr val="bg1"/>
              </a:solidFill>
              <a:latin typeface="+mn-lt"/>
            </a:endParaRPr>
          </a:p>
        </p:txBody>
      </p:sp>
    </p:spTree>
    <p:extLst>
      <p:ext uri="{BB962C8B-B14F-4D97-AF65-F5344CB8AC3E}">
        <p14:creationId xmlns:p14="http://schemas.microsoft.com/office/powerpoint/2010/main" val="113547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C68"/>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DB57D42-EFE0-D5F5-84E7-43428224FBF5}"/>
              </a:ext>
            </a:extLst>
          </p:cNvPr>
          <p:cNvSpPr>
            <a:spLocks noGrp="1"/>
          </p:cNvSpPr>
          <p:nvPr>
            <p:ph idx="1"/>
          </p:nvPr>
        </p:nvSpPr>
        <p:spPr>
          <a:xfrm>
            <a:off x="838200" y="699796"/>
            <a:ext cx="10515600" cy="5477167"/>
          </a:xfr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da-DK" sz="3600" b="1">
                <a:solidFill>
                  <a:srgbClr val="49267E"/>
                </a:solidFill>
                <a:effectLst/>
                <a:latin typeface="roboto slab" panose="020F0502020204030204" pitchFamily="2" charset="0"/>
              </a:rPr>
              <a:t>”Det giver en kvalitetsændring, når vi ser på materialer og vaner med børnenes øjne” </a:t>
            </a:r>
          </a:p>
          <a:p>
            <a:pPr marL="0" marR="0" lvl="0" indent="0" algn="l" defTabSz="914400" rtl="0" eaLnBrk="0" fontAlgn="base" latinLnBrk="0" hangingPunct="0">
              <a:lnSpc>
                <a:spcPct val="100000"/>
              </a:lnSpc>
              <a:spcBef>
                <a:spcPct val="0"/>
              </a:spcBef>
              <a:spcAft>
                <a:spcPct val="0"/>
              </a:spcAft>
              <a:buClrTx/>
              <a:buSzTx/>
              <a:buFontTx/>
              <a:buNone/>
              <a:tabLst/>
            </a:pPr>
            <a:endParaRPr lang="da-DK" sz="2400" b="1">
              <a:solidFill>
                <a:srgbClr val="49267E"/>
              </a:solidFill>
              <a:effectLst/>
              <a:latin typeface="roboto slab" panose="020F0502020204030204"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a-DK" sz="2400" b="1">
                <a:solidFill>
                  <a:srgbClr val="49267E"/>
                </a:solidFill>
                <a:effectLst/>
                <a:latin typeface="roboto slab" panose="020F0502020204030204" pitchFamily="2" charset="0"/>
              </a:rPr>
              <a:t>							– Biblioteksformidler</a:t>
            </a:r>
            <a:br>
              <a:rPr lang="da-DK" sz="2400" b="1">
                <a:solidFill>
                  <a:srgbClr val="49267E"/>
                </a:solidFill>
                <a:effectLst/>
                <a:latin typeface="roboto slab" panose="020F0502020204030204" pitchFamily="2" charset="0"/>
              </a:rPr>
            </a:br>
            <a:endParaRPr lang="da-DK" sz="2800"/>
          </a:p>
          <a:p>
            <a:r>
              <a:rPr lang="da-DK" sz="2800">
                <a:solidFill>
                  <a:schemeClr val="bg1"/>
                </a:solidFill>
              </a:rPr>
              <a:t>Vi bliver klogere på nye og eksisterende tilbud uden at ‘voksen-gætte’  – </a:t>
            </a:r>
            <a:r>
              <a:rPr lang="da-DK">
                <a:solidFill>
                  <a:schemeClr val="bg1"/>
                </a:solidFill>
              </a:rPr>
              <a:t>V</a:t>
            </a:r>
            <a:r>
              <a:rPr lang="da-DK" sz="2800">
                <a:solidFill>
                  <a:schemeClr val="bg1"/>
                </a:solidFill>
              </a:rPr>
              <a:t>i voksne er ikke længere selv børn​</a:t>
            </a:r>
          </a:p>
          <a:p>
            <a:r>
              <a:rPr lang="da-DK" sz="2800">
                <a:solidFill>
                  <a:schemeClr val="bg1"/>
                </a:solidFill>
              </a:rPr>
              <a:t>Vi får et hudløst ærligt blik på vores tilbud – også det vi ikke vil høre   ​</a:t>
            </a:r>
          </a:p>
          <a:p>
            <a:r>
              <a:rPr lang="da-DK" sz="2800">
                <a:solidFill>
                  <a:schemeClr val="bg1"/>
                </a:solidFill>
              </a:rPr>
              <a:t>Børnene kan give os idéer, vi ikke i vores vildeste fantasi, selv kunne have fundet på og sikre at vores tiltag rammer plet og bliver attraktive hos målgruppen</a:t>
            </a:r>
          </a:p>
          <a:p>
            <a:endParaRPr lang="da-DK"/>
          </a:p>
        </p:txBody>
      </p:sp>
    </p:spTree>
    <p:extLst>
      <p:ext uri="{BB962C8B-B14F-4D97-AF65-F5344CB8AC3E}">
        <p14:creationId xmlns:p14="http://schemas.microsoft.com/office/powerpoint/2010/main" val="354871393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1EFC8297CA7F24EA536554612B010CF" ma:contentTypeVersion="15" ma:contentTypeDescription="Opret et nyt dokument." ma:contentTypeScope="" ma:versionID="841ebee67feb8feb9bf16610b163e5a3">
  <xsd:schema xmlns:xsd="http://www.w3.org/2001/XMLSchema" xmlns:xs="http://www.w3.org/2001/XMLSchema" xmlns:p="http://schemas.microsoft.com/office/2006/metadata/properties" xmlns:ns2="fd73b905-e741-4569-ad8b-7360a0e77338" xmlns:ns3="9da48f39-dba7-468e-9fe3-866ebaf40fc9" targetNamespace="http://schemas.microsoft.com/office/2006/metadata/properties" ma:root="true" ma:fieldsID="7e3fcd7b165548d01f722eaa5ab974d7" ns2:_="" ns3:_="">
    <xsd:import namespace="fd73b905-e741-4569-ad8b-7360a0e77338"/>
    <xsd:import namespace="9da48f39-dba7-468e-9fe3-866ebaf40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73b905-e741-4569-ad8b-7360a0e773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99b1d6fa-7396-4be3-b0e0-255b88a4d43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a48f39-dba7-468e-9fe3-866ebaf40fc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f1dd9f-0004-4103-a755-8ddd05fd1884}" ma:internalName="TaxCatchAll" ma:showField="CatchAllData" ma:web="9da48f39-dba7-468e-9fe3-866ebaf40fc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1FFECA-3590-4A2E-BCA6-875103095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73b905-e741-4569-ad8b-7360a0e77338"/>
    <ds:schemaRef ds:uri="9da48f39-dba7-468e-9fe3-866ebaf40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CD90C7-0F08-48E0-B185-D9CD694B8E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3953</Words>
  <Application>Microsoft Office PowerPoint</Application>
  <PresentationFormat>Widescreen</PresentationFormat>
  <Paragraphs>248</Paragraphs>
  <Slides>47</Slides>
  <Notes>0</Notes>
  <HiddenSlides>0</HiddenSlides>
  <MMClips>0</MMClips>
  <ScaleCrop>false</ScaleCrop>
  <HeadingPairs>
    <vt:vector size="6" baseType="variant">
      <vt:variant>
        <vt:lpstr>Benyttede skrifttyper</vt:lpstr>
      </vt:variant>
      <vt:variant>
        <vt:i4>6</vt:i4>
      </vt:variant>
      <vt:variant>
        <vt:lpstr>Tema</vt:lpstr>
      </vt:variant>
      <vt:variant>
        <vt:i4>3</vt:i4>
      </vt:variant>
      <vt:variant>
        <vt:lpstr>Slidetitler</vt:lpstr>
      </vt:variant>
      <vt:variant>
        <vt:i4>47</vt:i4>
      </vt:variant>
    </vt:vector>
  </HeadingPairs>
  <TitlesOfParts>
    <vt:vector size="56" baseType="lpstr">
      <vt:lpstr>Meiryo</vt:lpstr>
      <vt:lpstr>Arial</vt:lpstr>
      <vt:lpstr>Calibri</vt:lpstr>
      <vt:lpstr>Calibri Light</vt:lpstr>
      <vt:lpstr>roboto</vt:lpstr>
      <vt:lpstr>roboto slab</vt:lpstr>
      <vt:lpstr>Office-tema</vt:lpstr>
      <vt:lpstr>Office-tema</vt:lpstr>
      <vt:lpstr>Office-tema</vt:lpstr>
      <vt:lpstr>PowerPoint-præsentation</vt:lpstr>
      <vt:lpstr>PowerPoint-præsentation</vt:lpstr>
      <vt:lpstr>Dagens 5 overskrifter</vt:lpstr>
      <vt:lpstr>Børneinddragelse kræver mod</vt:lpstr>
      <vt:lpstr>PowerPoint-præsentation</vt:lpstr>
      <vt:lpstr>1: Hvorfor skal vi børneinddrage på bibliotekerne?</vt:lpstr>
      <vt:lpstr>PowerPoint-præsentation</vt:lpstr>
      <vt:lpstr>PowerPoint-præsentation</vt:lpstr>
      <vt:lpstr>PowerPoint-præsentation</vt:lpstr>
      <vt:lpstr>PowerPoint-præsentation</vt:lpstr>
      <vt:lpstr>Inddrag – også for børnenes skyld</vt:lpstr>
      <vt:lpstr>PowerPoint-præsentation</vt:lpstr>
      <vt:lpstr>PowerPoint-præsentation</vt:lpstr>
      <vt:lpstr>PowerPoint-præsentation</vt:lpstr>
      <vt:lpstr>PowerPoint-præsentation</vt:lpstr>
      <vt:lpstr>Børneinddragelse på mange niveauer</vt:lpstr>
      <vt:lpstr>PowerPoint-præsentation</vt:lpstr>
      <vt:lpstr>Grader af inddragelse</vt:lpstr>
      <vt:lpstr>PowerPoint-præsentation</vt:lpstr>
      <vt:lpstr>PowerPoint-præsentation</vt:lpstr>
      <vt:lpstr>Øvelse – 20 min.</vt:lpstr>
      <vt:lpstr>PowerPoint-præsentation</vt:lpstr>
      <vt:lpstr>PowerPoint-præsentation</vt:lpstr>
      <vt:lpstr>PowerPoint-præsentation</vt:lpstr>
      <vt:lpstr>Øvelse – 20 min.</vt:lpstr>
      <vt:lpstr> 3: Børnesyn  Hvordan ser og forstår vi børn? </vt:lpstr>
      <vt:lpstr>Børnerådets børnesyn </vt:lpstr>
      <vt:lpstr>PowerPoint-præsentation</vt:lpstr>
      <vt:lpstr>Øvelse – 15 min.</vt:lpstr>
      <vt:lpstr>4: Dig som børneinddrager </vt:lpstr>
      <vt:lpstr>PowerPoint-præsentation</vt:lpstr>
      <vt:lpstr>PowerPoint-præsentation</vt:lpstr>
      <vt:lpstr>Sæt rammen – og slip så kontrollen </vt:lpstr>
      <vt:lpstr>PowerPoint-præsentation</vt:lpstr>
      <vt:lpstr>Øvelse – 15 min</vt:lpstr>
      <vt:lpstr>Dilemmaer i børneinddragelse</vt:lpstr>
      <vt:lpstr>Dilemmaer i børneinddragelse</vt:lpstr>
      <vt:lpstr>Dilemmaer i børneinddragelse</vt:lpstr>
      <vt:lpstr>Dilemmaer i børneinddragelse</vt:lpstr>
      <vt:lpstr>PowerPoint-præsentation</vt:lpstr>
      <vt:lpstr>PowerPoint-præsentation</vt:lpstr>
      <vt:lpstr>Organisatoriske skjold </vt:lpstr>
      <vt:lpstr>PowerPoint-præsentation</vt:lpstr>
      <vt:lpstr>Øvelse – 25 min</vt:lpstr>
      <vt:lpstr>Tre hurtige til at komme i gang </vt:lpstr>
      <vt:lpstr>Overskrift</vt:lpstr>
      <vt:lpstr>God fornøjelse med jeres kommende børneinddragelse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Rebecca Rosenquist Weinkouff</dc:creator>
  <cp:lastModifiedBy>Mette Nissen</cp:lastModifiedBy>
  <cp:revision>4</cp:revision>
  <dcterms:created xsi:type="dcterms:W3CDTF">2020-11-10T10:00:20Z</dcterms:created>
  <dcterms:modified xsi:type="dcterms:W3CDTF">2024-06-02T19:11:17Z</dcterms:modified>
</cp:coreProperties>
</file>