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2_CDD3A369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5" r:id="rId4"/>
    <p:sldId id="262" r:id="rId5"/>
    <p:sldId id="264" r:id="rId6"/>
    <p:sldId id="267" r:id="rId7"/>
    <p:sldId id="268" r:id="rId8"/>
    <p:sldId id="266" r:id="rId9"/>
    <p:sldId id="270" r:id="rId10"/>
    <p:sldId id="269" r:id="rId11"/>
    <p:sldId id="272" r:id="rId12"/>
    <p:sldId id="273" r:id="rId13"/>
    <p:sldId id="271" r:id="rId14"/>
    <p:sldId id="274" r:id="rId15"/>
    <p:sldId id="276" r:id="rId16"/>
    <p:sldId id="277" r:id="rId17"/>
    <p:sldId id="275" r:id="rId1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CB6007-77CB-C169-77D1-B8989F72E322}" name="Mai Vinsted" initials="MV" userId="S::mvinsted@unicef.dk::0a70defd-cbc7-44fc-8850-6ece4284868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4F25"/>
    <a:srgbClr val="2634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11" autoAdjust="0"/>
    <p:restoredTop sz="95559" autoAdjust="0"/>
  </p:normalViewPr>
  <p:slideViewPr>
    <p:cSldViewPr snapToGrid="0">
      <p:cViewPr varScale="1">
        <p:scale>
          <a:sx n="80" d="100"/>
          <a:sy n="80" d="100"/>
        </p:scale>
        <p:origin x="60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modernComment_102_CDD3A36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E66BD81-1EFA-4FE5-9BEA-C6E14608A1A7}" authorId="{12CB6007-77CB-C169-77D1-B8989F72E322}" created="2025-06-02T13:42:59.889">
    <pc:sldMkLst xmlns:pc="http://schemas.microsoft.com/office/powerpoint/2013/main/command">
      <pc:docMk/>
      <pc:sldMk cId="3453199209" sldId="258"/>
    </pc:sldMkLst>
    <p188:txBody>
      <a:bodyPr/>
      <a:lstStyle/>
      <a:p>
        <a:r>
          <a:rPr lang="da-DK"/>
          <a:t>Farvetoning a la undervisningsmateriale univers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903E7-FC58-AF45-D43A-B99BF4AAD2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50C55D0-1E27-DB3D-0E09-EBF5F1ADF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7FF2D59-41DB-8427-BCFA-D4B6A249E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03-07-2026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AE59F3A-611A-0D59-D5E1-F0CBB4174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4373A58-0B81-C1F3-44E3-A45719D77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323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1E7A2C-CBC0-E478-CCB5-5C1742F0B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DCDE5AF-1A93-C5CF-7472-6682B8514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168F158-BAC4-C2A7-410F-3723BA80C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03-07-2026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DE384E4-3D30-126E-2754-DA839559E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E28718B-87E1-7BB5-2824-D09CCC38E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0619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0E64FCB-5D49-458C-A2F9-0D82FCA965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5686168-4F30-4F97-9AB9-D6E73A8E5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226CC93-50B8-C4DA-5D3A-B7875583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03-07-2026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57C3DE-418B-0DB2-0DDC-2AEC0289D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13B601B-8717-C196-420E-FB8D6F069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31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2C348A-797D-C4B0-1E21-13621D7C2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348389-0312-E864-8D30-641B9986D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C84C864-6156-87ED-FB00-D10B8723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03-07-2026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F28B546-492E-7B1F-B06F-46CB07839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3E7F99D-29B5-ADD2-E80D-983482228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088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3E023E-896B-0EC4-AA19-993D7A1F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D4EC8A8-1FCC-43AE-57C9-60F13FC15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D9EC158-4A6E-E246-0B58-ECA5ED44C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03-07-2026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10D95A0-3053-E38C-D159-210F399FA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851C34-BBDD-3974-AD94-A9414D054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620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57E1C3-BE86-E937-509D-B716BEEB7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2024647-F6DB-96FA-696A-48C038C767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48EC73E-3597-AC2A-08F6-EDAC5209C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0B22FC1-0A72-0AF3-6C7A-2315F8047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03-07-2026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2ACA566-70FF-DE6C-5C54-84F8CCB89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7353A64-FA55-DBC2-CA2A-3C17AD346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4991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96911E-B929-28AA-5DD0-02760AF84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8216EE8-DFFF-0909-E889-0027F3B40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2A3B2D9-2861-EB37-294A-1E23E6FCC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92D877A-8423-E7DC-C5A3-96112D8381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B22E35E-B301-D4D3-128B-E2B2F96369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06A07C3-9714-5C24-1F22-B1BED978B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03-07-2026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20FDD1D-36D6-DBD8-7369-FEC3C3B55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8A3BD98-64AA-F54A-9D73-BDD3F7210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250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54EB8F-4C84-E700-8180-47234C46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C8200F5-21CB-CA0D-8344-5D0388DDD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03-07-2026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E03FEC1-FFE8-7AB0-39D2-72CD9D8CA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B9CF5EE-25C4-01A8-C152-DB5A651A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576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7A55D86-B1D5-9690-66BA-0EEF9706D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03-07-2026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FFF8BDD-C7D4-8D34-34A5-54051BDE3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3A87AD0-604D-707E-D8AE-ED5D12D55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104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F23D80-BD79-0349-B542-D5E40B53A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F2C3E91-D4EB-ABD9-7FDA-67827ACE4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F2F41A4-C1F5-088C-FBF4-4746D2535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8785917-B4FF-522D-218D-503CEF001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03-07-2026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46E395A-0C3A-EC0C-34CF-1F964321D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4809E61-D6F9-3D6B-2E32-08792AA47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6035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0859EB-28EF-1285-EBAC-D8FEDBF72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C689879-7793-DEA7-B192-8CF947987C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0130723-B8F2-B878-595E-40D33AF57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15699BF-0895-9DAE-3A7F-7D039945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03-07-2026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C7038C1-FA4F-8142-AFC9-42E1DCC6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80E0B5A-BDAD-C5E4-942B-5B5405CD6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6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CD88C77-E57A-230C-9FCC-D65D4B543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6D7E44B-A050-34DA-F25E-F5E82B6FA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0C252C8-2A08-9D8F-7D0E-FA38E44464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75118-682C-4B4A-87E6-596339CB4A7B}" type="datetimeFigureOut">
              <a:rPr lang="da-DK" smtClean="0"/>
              <a:t>03-07-2026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1ADC47D-C49C-294C-D620-7350274D8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25FBB7E-1269-CBEF-5727-62881D0E3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31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02_CDD3A369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D62923-05C1-2C62-F624-F1C129FDB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E93630-CD9A-DFA8-1AEA-F8958B40E1B5}"/>
              </a:ext>
            </a:extLst>
          </p:cNvPr>
          <p:cNvSpPr txBox="1"/>
          <p:nvPr/>
        </p:nvSpPr>
        <p:spPr>
          <a:xfrm>
            <a:off x="628650" y="1855694"/>
            <a:ext cx="6484845" cy="2227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420"/>
              </a:lnSpc>
              <a:buNone/>
            </a:pPr>
            <a:r>
              <a:rPr lang="en-GB" sz="6000" b="1" dirty="0">
                <a:solidFill>
                  <a:srgbClr val="009DE0"/>
                </a:solidFill>
                <a:effectLst/>
                <a:latin typeface="Calibre Black" panose="020B0503030202060203" pitchFamily="34" charset="77"/>
              </a:rPr>
              <a:t>BØRNENES</a:t>
            </a:r>
          </a:p>
          <a:p>
            <a:pPr>
              <a:lnSpc>
                <a:spcPts val="5420"/>
              </a:lnSpc>
              <a:buNone/>
            </a:pPr>
            <a:r>
              <a:rPr lang="en-GB" sz="6000" b="1" dirty="0">
                <a:solidFill>
                  <a:srgbClr val="009DE0"/>
                </a:solidFill>
                <a:effectLst/>
                <a:latin typeface="Calibre Black" panose="020B0503030202060203" pitchFamily="34" charset="77"/>
              </a:rPr>
              <a:t>NYTÅRSTALE</a:t>
            </a:r>
          </a:p>
          <a:p>
            <a:pPr>
              <a:lnSpc>
                <a:spcPts val="5420"/>
              </a:lnSpc>
              <a:buNone/>
            </a:pPr>
            <a:r>
              <a:rPr lang="en-GB" sz="6000" b="1" dirty="0">
                <a:solidFill>
                  <a:srgbClr val="009DE0"/>
                </a:solidFill>
                <a:effectLst/>
                <a:latin typeface="Calibre Black" panose="020B0503030202060203" pitchFamily="34" charset="77"/>
              </a:rPr>
              <a:t>PÅ BIBLIOTEKET</a:t>
            </a:r>
          </a:p>
        </p:txBody>
      </p:sp>
    </p:spTree>
    <p:extLst>
      <p:ext uri="{BB962C8B-B14F-4D97-AF65-F5344CB8AC3E}">
        <p14:creationId xmlns:p14="http://schemas.microsoft.com/office/powerpoint/2010/main" val="345319920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4">
            <a:extLst>
              <a:ext uri="{FF2B5EF4-FFF2-40B4-BE49-F238E27FC236}">
                <a16:creationId xmlns:a16="http://schemas.microsoft.com/office/drawing/2014/main" id="{89826684-B90E-EDC7-AB59-58B3F2143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6" cy="6857997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5803898" y="2718010"/>
            <a:ext cx="6388102" cy="2372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da-DK" sz="2000" dirty="0">
                <a:solidFill>
                  <a:srgbClr val="26343E"/>
                </a:solidFill>
              </a:rPr>
              <a:t>Se denne film:</a:t>
            </a:r>
          </a:p>
          <a:p>
            <a:pPr>
              <a:lnSpc>
                <a:spcPts val="3000"/>
              </a:lnSpc>
            </a:pPr>
            <a:r>
              <a:rPr lang="da-DK" sz="2000" dirty="0" err="1">
                <a:solidFill>
                  <a:schemeClr val="accent1"/>
                </a:solidFill>
              </a:rPr>
              <a:t>https</a:t>
            </a:r>
            <a:r>
              <a:rPr lang="da-DK" sz="2000" dirty="0">
                <a:solidFill>
                  <a:schemeClr val="accent1"/>
                </a:solidFill>
              </a:rPr>
              <a:t>://</a:t>
            </a:r>
            <a:r>
              <a:rPr lang="da-DK" sz="2000" dirty="0" err="1">
                <a:solidFill>
                  <a:schemeClr val="accent1"/>
                </a:solidFill>
              </a:rPr>
              <a:t>www.unicef.dk</a:t>
            </a:r>
            <a:r>
              <a:rPr lang="da-DK" sz="2000" dirty="0">
                <a:solidFill>
                  <a:schemeClr val="accent1"/>
                </a:solidFill>
              </a:rPr>
              <a:t>/national/</a:t>
            </a:r>
            <a:r>
              <a:rPr lang="da-DK" sz="2000" dirty="0" err="1">
                <a:solidFill>
                  <a:schemeClr val="accent1"/>
                </a:solidFill>
              </a:rPr>
              <a:t>boernenes-nytaarstale</a:t>
            </a:r>
            <a:r>
              <a:rPr lang="da-DK" sz="2000" dirty="0">
                <a:solidFill>
                  <a:schemeClr val="accent1"/>
                </a:solidFill>
              </a:rPr>
              <a:t>/</a:t>
            </a:r>
          </a:p>
          <a:p>
            <a:pPr>
              <a:lnSpc>
                <a:spcPts val="3000"/>
              </a:lnSpc>
            </a:pPr>
            <a:endParaRPr lang="da-DK" sz="2000" dirty="0">
              <a:solidFill>
                <a:srgbClr val="26343E"/>
              </a:solidFill>
            </a:endParaRPr>
          </a:p>
          <a:p>
            <a:pPr>
              <a:lnSpc>
                <a:spcPts val="3000"/>
              </a:lnSpc>
            </a:pPr>
            <a:r>
              <a:rPr lang="da-DK" sz="2000" dirty="0">
                <a:solidFill>
                  <a:srgbClr val="26343E"/>
                </a:solidFill>
              </a:rPr>
              <a:t>Hvilke emner kan indgå i en tale?</a:t>
            </a:r>
          </a:p>
          <a:p>
            <a:pPr>
              <a:lnSpc>
                <a:spcPts val="3000"/>
              </a:lnSpc>
            </a:pPr>
            <a:r>
              <a:rPr lang="da-DK" sz="2000" dirty="0">
                <a:solidFill>
                  <a:srgbClr val="26343E"/>
                </a:solidFill>
              </a:rPr>
              <a:t>Hvad er vigtigt for dig?</a:t>
            </a:r>
          </a:p>
          <a:p>
            <a:pPr>
              <a:lnSpc>
                <a:spcPts val="3000"/>
              </a:lnSpc>
            </a:pPr>
            <a:r>
              <a:rPr lang="da-DK" sz="2000" i="1" dirty="0">
                <a:solidFill>
                  <a:srgbClr val="2634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Hvorfor?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999C4D-7443-3010-C51E-7A66BDA014D3}"/>
              </a:ext>
            </a:extLst>
          </p:cNvPr>
          <p:cNvSpPr txBox="1"/>
          <p:nvPr/>
        </p:nvSpPr>
        <p:spPr>
          <a:xfrm>
            <a:off x="5704839" y="1253214"/>
            <a:ext cx="5694681" cy="1414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20"/>
              </a:lnSpc>
              <a:buNone/>
            </a:pPr>
            <a:r>
              <a:rPr lang="en-GB" sz="5200" b="1" dirty="0">
                <a:solidFill>
                  <a:srgbClr val="009DE0"/>
                </a:solidFill>
                <a:effectLst/>
                <a:latin typeface="Calibre Black" panose="020B0503030202060203" pitchFamily="34" charset="77"/>
              </a:rPr>
              <a:t>HVAD SKAL TALEN</a:t>
            </a:r>
          </a:p>
          <a:p>
            <a:pPr>
              <a:lnSpc>
                <a:spcPts val="5020"/>
              </a:lnSpc>
              <a:buNone/>
            </a:pPr>
            <a:r>
              <a:rPr lang="en-GB" sz="5200" b="1" dirty="0">
                <a:solidFill>
                  <a:srgbClr val="009DE0"/>
                </a:solidFill>
                <a:latin typeface="Calibre Black" panose="020B0503030202060203" pitchFamily="34" charset="77"/>
              </a:rPr>
              <a:t>HANDLE OM?</a:t>
            </a:r>
            <a:endParaRPr lang="en-GB" sz="5200" b="1" dirty="0">
              <a:solidFill>
                <a:srgbClr val="009DE0"/>
              </a:solidFill>
              <a:effectLst/>
              <a:latin typeface="Calibre Black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23328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4">
            <a:extLst>
              <a:ext uri="{FF2B5EF4-FFF2-40B4-BE49-F238E27FC236}">
                <a16:creationId xmlns:a16="http://schemas.microsoft.com/office/drawing/2014/main" id="{89826684-B90E-EDC7-AB59-58B3F2143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"/>
            <a:ext cx="12191994" cy="6857996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5803898" y="2718010"/>
            <a:ext cx="6388102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2000" dirty="0">
                <a:solidFill>
                  <a:srgbClr val="26343E"/>
                </a:solidFill>
              </a:rPr>
              <a:t>Alle skal igen komme ned på gulvet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F34695-A22D-6A35-A0A6-E86960F6E143}"/>
              </a:ext>
            </a:extLst>
          </p:cNvPr>
          <p:cNvSpPr txBox="1"/>
          <p:nvPr/>
        </p:nvSpPr>
        <p:spPr>
          <a:xfrm>
            <a:off x="5704839" y="1846338"/>
            <a:ext cx="5694681" cy="773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20"/>
              </a:lnSpc>
              <a:buNone/>
            </a:pPr>
            <a:r>
              <a:rPr lang="en-GB" sz="5200" b="1" dirty="0">
                <a:solidFill>
                  <a:srgbClr val="009DE0"/>
                </a:solidFill>
                <a:effectLst/>
                <a:latin typeface="Calibre Black" panose="020B0503030202060203" pitchFamily="34" charset="77"/>
              </a:rPr>
              <a:t>“THIS OR THAT”</a:t>
            </a:r>
          </a:p>
        </p:txBody>
      </p:sp>
    </p:spTree>
    <p:extLst>
      <p:ext uri="{BB962C8B-B14F-4D97-AF65-F5344CB8AC3E}">
        <p14:creationId xmlns:p14="http://schemas.microsoft.com/office/powerpoint/2010/main" val="578784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4">
            <a:extLst>
              <a:ext uri="{FF2B5EF4-FFF2-40B4-BE49-F238E27FC236}">
                <a16:creationId xmlns:a16="http://schemas.microsoft.com/office/drawing/2014/main" id="{89826684-B90E-EDC7-AB59-58B3F2143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"/>
            <a:ext cx="12191994" cy="6857996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6095998" y="2718010"/>
            <a:ext cx="6388102" cy="1567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da-DK" sz="2000" dirty="0">
                <a:solidFill>
                  <a:srgbClr val="26343E"/>
                </a:solidFill>
              </a:rPr>
              <a:t>Skal vi invitere gæster </a:t>
            </a:r>
            <a:br>
              <a:rPr lang="da-DK" sz="2000" dirty="0">
                <a:solidFill>
                  <a:srgbClr val="26343E"/>
                </a:solidFill>
              </a:rPr>
            </a:br>
            <a:r>
              <a:rPr lang="da-DK" sz="2000" dirty="0">
                <a:solidFill>
                  <a:srgbClr val="26343E"/>
                </a:solidFill>
              </a:rPr>
              <a:t>til vores talerstolsevent?</a:t>
            </a:r>
          </a:p>
          <a:p>
            <a:pPr>
              <a:lnSpc>
                <a:spcPts val="2300"/>
              </a:lnSpc>
            </a:pPr>
            <a:endParaRPr lang="da-DK" sz="2000" dirty="0">
              <a:solidFill>
                <a:srgbClr val="26343E"/>
              </a:solidFill>
            </a:endParaRPr>
          </a:p>
          <a:p>
            <a:pPr>
              <a:lnSpc>
                <a:spcPts val="2300"/>
              </a:lnSpc>
            </a:pPr>
            <a:r>
              <a:rPr lang="da-DK" sz="2000" dirty="0">
                <a:solidFill>
                  <a:srgbClr val="26343E"/>
                </a:solidFill>
              </a:rPr>
              <a:t>Hvis ja – hvem kunne I </a:t>
            </a:r>
            <a:br>
              <a:rPr lang="da-DK" sz="2000" dirty="0">
                <a:solidFill>
                  <a:srgbClr val="26343E"/>
                </a:solidFill>
              </a:rPr>
            </a:br>
            <a:r>
              <a:rPr lang="da-DK" sz="2000" dirty="0">
                <a:solidFill>
                  <a:srgbClr val="26343E"/>
                </a:solidFill>
              </a:rPr>
              <a:t>tænke jer at invitere?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94CEDF-A78A-301A-43AC-97488F2F66E9}"/>
              </a:ext>
            </a:extLst>
          </p:cNvPr>
          <p:cNvSpPr txBox="1"/>
          <p:nvPr/>
        </p:nvSpPr>
        <p:spPr>
          <a:xfrm>
            <a:off x="5999479" y="1175164"/>
            <a:ext cx="5694681" cy="1414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20"/>
              </a:lnSpc>
              <a:buNone/>
            </a:pPr>
            <a:r>
              <a:rPr lang="en-GB" sz="5200" b="1" dirty="0">
                <a:solidFill>
                  <a:srgbClr val="009DE0"/>
                </a:solidFill>
                <a:effectLst/>
                <a:latin typeface="Calibre Black" panose="020B0503030202060203" pitchFamily="34" charset="77"/>
              </a:rPr>
              <a:t>SKAL VI </a:t>
            </a:r>
          </a:p>
          <a:p>
            <a:pPr>
              <a:lnSpc>
                <a:spcPts val="5020"/>
              </a:lnSpc>
              <a:buNone/>
            </a:pPr>
            <a:r>
              <a:rPr lang="en-GB" sz="5200" b="1" dirty="0">
                <a:solidFill>
                  <a:srgbClr val="009DE0"/>
                </a:solidFill>
                <a:effectLst/>
                <a:latin typeface="Calibre Black" panose="020B0503030202060203" pitchFamily="34" charset="77"/>
              </a:rPr>
              <a:t>HAVE GÆSTER?</a:t>
            </a:r>
          </a:p>
        </p:txBody>
      </p:sp>
    </p:spTree>
    <p:extLst>
      <p:ext uri="{BB962C8B-B14F-4D97-AF65-F5344CB8AC3E}">
        <p14:creationId xmlns:p14="http://schemas.microsoft.com/office/powerpoint/2010/main" val="3991715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4">
            <a:extLst>
              <a:ext uri="{FF2B5EF4-FFF2-40B4-BE49-F238E27FC236}">
                <a16:creationId xmlns:a16="http://schemas.microsoft.com/office/drawing/2014/main" id="{89826684-B90E-EDC7-AB59-58B3F2143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"/>
            <a:ext cx="12191994" cy="6857997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6095998" y="2718010"/>
            <a:ext cx="63881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26343E"/>
                </a:solidFill>
              </a:rPr>
              <a:t>Hvordan har det været at deltage?</a:t>
            </a:r>
          </a:p>
          <a:p>
            <a:r>
              <a:rPr lang="da-DK" sz="2000" dirty="0">
                <a:solidFill>
                  <a:srgbClr val="26343E"/>
                </a:solidFill>
              </a:rPr>
              <a:t>Hvad skal der nu ske?</a:t>
            </a:r>
          </a:p>
          <a:p>
            <a:endParaRPr lang="da-DK" sz="2000" dirty="0">
              <a:solidFill>
                <a:srgbClr val="26343E"/>
              </a:solidFill>
            </a:endParaRPr>
          </a:p>
          <a:p>
            <a:r>
              <a:rPr lang="da-DK" sz="2000" dirty="0">
                <a:solidFill>
                  <a:srgbClr val="26343E"/>
                </a:solidFill>
              </a:rPr>
              <a:t>Vi ses igen den 20. november!</a:t>
            </a:r>
          </a:p>
          <a:p>
            <a:endParaRPr lang="da-DK" sz="2000" dirty="0">
              <a:solidFill>
                <a:srgbClr val="26343E"/>
              </a:solidFill>
            </a:endParaRPr>
          </a:p>
          <a:p>
            <a:r>
              <a:rPr lang="da-DK" sz="2000" i="1" dirty="0">
                <a:solidFill>
                  <a:srgbClr val="26343E"/>
                </a:solidFill>
              </a:rPr>
              <a:t>Husk at du kan indsende din tale til DR og </a:t>
            </a:r>
            <a:br>
              <a:rPr lang="da-DK" sz="2000" i="1" dirty="0">
                <a:solidFill>
                  <a:srgbClr val="26343E"/>
                </a:solidFill>
              </a:rPr>
            </a:br>
            <a:r>
              <a:rPr lang="da-DK" sz="2000" i="1" dirty="0">
                <a:solidFill>
                  <a:srgbClr val="26343E"/>
                </a:solidFill>
              </a:rPr>
              <a:t>UNICEF Danmark inden d. 1. december!</a:t>
            </a:r>
            <a:endParaRPr lang="da-DK" sz="2000" dirty="0">
              <a:solidFill>
                <a:srgbClr val="26343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3D8C76-6EBB-CEC0-2E0D-EE0283946292}"/>
              </a:ext>
            </a:extLst>
          </p:cNvPr>
          <p:cNvSpPr txBox="1"/>
          <p:nvPr/>
        </p:nvSpPr>
        <p:spPr>
          <a:xfrm>
            <a:off x="5999479" y="1823536"/>
            <a:ext cx="5694681" cy="773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20"/>
              </a:lnSpc>
              <a:buNone/>
            </a:pPr>
            <a:r>
              <a:rPr lang="en-GB" sz="5200" b="1" dirty="0">
                <a:solidFill>
                  <a:srgbClr val="009DE0"/>
                </a:solidFill>
                <a:effectLst/>
                <a:latin typeface="Calibre Black" panose="020B0503030202060203" pitchFamily="34" charset="77"/>
              </a:rPr>
              <a:t>AFRUNDING</a:t>
            </a:r>
          </a:p>
        </p:txBody>
      </p:sp>
    </p:spTree>
    <p:extLst>
      <p:ext uri="{BB962C8B-B14F-4D97-AF65-F5344CB8AC3E}">
        <p14:creationId xmlns:p14="http://schemas.microsoft.com/office/powerpoint/2010/main" val="2004444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4">
            <a:extLst>
              <a:ext uri="{FF2B5EF4-FFF2-40B4-BE49-F238E27FC236}">
                <a16:creationId xmlns:a16="http://schemas.microsoft.com/office/drawing/2014/main" id="{89826684-B90E-EDC7-AB59-58B3F2143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"/>
            <a:ext cx="12191992" cy="68579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DAD677-2689-5BB7-CCE8-B9BE5A2C5A53}"/>
              </a:ext>
            </a:extLst>
          </p:cNvPr>
          <p:cNvSpPr txBox="1"/>
          <p:nvPr/>
        </p:nvSpPr>
        <p:spPr>
          <a:xfrm>
            <a:off x="6564550" y="2822802"/>
            <a:ext cx="4435146" cy="773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20"/>
              </a:lnSpc>
              <a:buNone/>
            </a:pPr>
            <a:r>
              <a:rPr lang="en-GB" sz="5200" b="1" dirty="0">
                <a:solidFill>
                  <a:srgbClr val="009DE0"/>
                </a:solidFill>
                <a:effectLst/>
                <a:latin typeface="Calibre Black" panose="020B0503030202060203" pitchFamily="34" charset="77"/>
              </a:rPr>
              <a:t>TAK FOR I DAG</a:t>
            </a:r>
          </a:p>
        </p:txBody>
      </p:sp>
    </p:spTree>
    <p:extLst>
      <p:ext uri="{BB962C8B-B14F-4D97-AF65-F5344CB8AC3E}">
        <p14:creationId xmlns:p14="http://schemas.microsoft.com/office/powerpoint/2010/main" val="2499977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4">
            <a:extLst>
              <a:ext uri="{FF2B5EF4-FFF2-40B4-BE49-F238E27FC236}">
                <a16:creationId xmlns:a16="http://schemas.microsoft.com/office/drawing/2014/main" id="{89826684-B90E-EDC7-AB59-58B3F2143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"/>
            <a:ext cx="12191991" cy="68579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DAD677-2689-5BB7-CCE8-B9BE5A2C5A53}"/>
              </a:ext>
            </a:extLst>
          </p:cNvPr>
          <p:cNvSpPr txBox="1"/>
          <p:nvPr/>
        </p:nvSpPr>
        <p:spPr>
          <a:xfrm>
            <a:off x="1252960" y="2042871"/>
            <a:ext cx="7353157" cy="773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20"/>
              </a:lnSpc>
              <a:buNone/>
            </a:pPr>
            <a:r>
              <a:rPr lang="en-GB" sz="5200" b="1" dirty="0">
                <a:solidFill>
                  <a:srgbClr val="009DE0"/>
                </a:solidFill>
                <a:effectLst/>
                <a:latin typeface="Calibre Black" panose="020B0503030202060203" pitchFamily="34" charset="77"/>
              </a:rPr>
              <a:t>LORUM IPSUM</a:t>
            </a:r>
          </a:p>
        </p:txBody>
      </p:sp>
      <p:sp>
        <p:nvSpPr>
          <p:cNvPr id="3" name="Tekstfelt 6">
            <a:extLst>
              <a:ext uri="{FF2B5EF4-FFF2-40B4-BE49-F238E27FC236}">
                <a16:creationId xmlns:a16="http://schemas.microsoft.com/office/drawing/2014/main" id="{731651DF-976B-4AFE-5827-1767E02FDC6D}"/>
              </a:ext>
            </a:extLst>
          </p:cNvPr>
          <p:cNvSpPr txBox="1"/>
          <p:nvPr/>
        </p:nvSpPr>
        <p:spPr>
          <a:xfrm>
            <a:off x="1252960" y="3040738"/>
            <a:ext cx="536299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Occae</a:t>
            </a:r>
            <a:r>
              <a:rPr lang="en-GB" dirty="0"/>
              <a:t> vid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lique</a:t>
            </a:r>
            <a:r>
              <a:rPr lang="en-GB" dirty="0"/>
              <a:t> </a:t>
            </a:r>
            <a:r>
              <a:rPr lang="en-GB" dirty="0" err="1"/>
              <a:t>nima</a:t>
            </a:r>
            <a:r>
              <a:rPr lang="en-GB" dirty="0"/>
              <a:t> </a:t>
            </a:r>
            <a:r>
              <a:rPr lang="en-GB" dirty="0" err="1"/>
              <a:t>voloriate</a:t>
            </a:r>
            <a:r>
              <a:rPr lang="en-GB" dirty="0"/>
              <a:t> vent </a:t>
            </a:r>
            <a:r>
              <a:rPr lang="en-GB" dirty="0" err="1"/>
              <a:t>inimpos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et 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adit</a:t>
            </a:r>
            <a:r>
              <a:rPr lang="en-GB" dirty="0"/>
              <a:t> </a:t>
            </a:r>
            <a:r>
              <a:rPr lang="en-GB" dirty="0" err="1"/>
              <a:t>liqui</a:t>
            </a:r>
            <a:r>
              <a:rPr lang="en-GB" dirty="0"/>
              <a:t> </a:t>
            </a:r>
            <a:r>
              <a:rPr lang="en-GB" dirty="0" err="1"/>
              <a:t>odia</a:t>
            </a:r>
            <a:r>
              <a:rPr lang="en-GB" dirty="0"/>
              <a:t> </a:t>
            </a:r>
            <a:r>
              <a:rPr lang="en-GB" dirty="0" err="1"/>
              <a:t>dunt</a:t>
            </a:r>
            <a:r>
              <a:rPr lang="en-GB" dirty="0"/>
              <a:t>, quid et </a:t>
            </a:r>
            <a:r>
              <a:rPr lang="en-GB" dirty="0" err="1"/>
              <a:t>fugiatus</a:t>
            </a:r>
            <a:r>
              <a:rPr lang="en-GB" dirty="0"/>
              <a:t> </a:t>
            </a:r>
            <a:r>
              <a:rPr lang="en-GB" dirty="0" err="1"/>
              <a:t>adit</a:t>
            </a:r>
            <a:r>
              <a:rPr lang="en-GB" dirty="0"/>
              <a:t> qui qui </a:t>
            </a:r>
            <a:r>
              <a:rPr lang="en-GB" dirty="0" err="1"/>
              <a:t>officaborisi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fuga</a:t>
            </a:r>
            <a:r>
              <a:rPr lang="en-GB" dirty="0"/>
              <a:t>. Ita con es </a:t>
            </a:r>
            <a:r>
              <a:rPr lang="en-GB" dirty="0" err="1"/>
              <a:t>evelitio</a:t>
            </a:r>
            <a:r>
              <a:rPr lang="en-GB" dirty="0"/>
              <a:t>. Bore </a:t>
            </a:r>
            <a:r>
              <a:rPr lang="en-GB" dirty="0" err="1"/>
              <a:t>eiundaerit</a:t>
            </a:r>
            <a:r>
              <a:rPr lang="en-GB" dirty="0"/>
              <a:t> </a:t>
            </a:r>
            <a:r>
              <a:rPr lang="en-GB" dirty="0" err="1"/>
              <a:t>quidus</a:t>
            </a:r>
            <a:r>
              <a:rPr lang="en-GB" dirty="0"/>
              <a:t> </a:t>
            </a:r>
            <a:r>
              <a:rPr lang="en-GB" dirty="0" err="1"/>
              <a:t>asitiunt</a:t>
            </a:r>
            <a:r>
              <a:rPr lang="en-GB" dirty="0"/>
              <a:t>, sum </a:t>
            </a:r>
            <a:r>
              <a:rPr lang="en-GB" dirty="0" err="1"/>
              <a:t>solor</a:t>
            </a:r>
            <a:r>
              <a:rPr lang="en-GB" dirty="0"/>
              <a:t> se </a:t>
            </a:r>
            <a:r>
              <a:rPr lang="en-GB" dirty="0" err="1"/>
              <a:t>consendi</a:t>
            </a:r>
            <a:r>
              <a:rPr lang="en-GB" dirty="0"/>
              <a:t> </a:t>
            </a:r>
            <a:r>
              <a:rPr lang="en-GB" dirty="0" err="1"/>
              <a:t>dollit</a:t>
            </a:r>
            <a:r>
              <a:rPr lang="en-GB" dirty="0"/>
              <a:t> </a:t>
            </a:r>
          </a:p>
          <a:p>
            <a:endParaRPr lang="da-DK" sz="2000" dirty="0">
              <a:solidFill>
                <a:srgbClr val="263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34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4">
            <a:extLst>
              <a:ext uri="{FF2B5EF4-FFF2-40B4-BE49-F238E27FC236}">
                <a16:creationId xmlns:a16="http://schemas.microsoft.com/office/drawing/2014/main" id="{89826684-B90E-EDC7-AB59-58B3F2143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"/>
            <a:ext cx="12191991" cy="68579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DAD677-2689-5BB7-CCE8-B9BE5A2C5A53}"/>
              </a:ext>
            </a:extLst>
          </p:cNvPr>
          <p:cNvSpPr txBox="1"/>
          <p:nvPr/>
        </p:nvSpPr>
        <p:spPr>
          <a:xfrm>
            <a:off x="1252960" y="2042871"/>
            <a:ext cx="7353157" cy="773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20"/>
              </a:lnSpc>
              <a:buNone/>
            </a:pPr>
            <a:r>
              <a:rPr lang="en-GB" sz="5200" b="1" dirty="0">
                <a:solidFill>
                  <a:srgbClr val="009DE0"/>
                </a:solidFill>
                <a:effectLst/>
                <a:latin typeface="Calibre Black" panose="020B0503030202060203" pitchFamily="34" charset="77"/>
              </a:rPr>
              <a:t>LORUM IPSUM</a:t>
            </a:r>
          </a:p>
        </p:txBody>
      </p:sp>
      <p:sp>
        <p:nvSpPr>
          <p:cNvPr id="3" name="Tekstfelt 6">
            <a:extLst>
              <a:ext uri="{FF2B5EF4-FFF2-40B4-BE49-F238E27FC236}">
                <a16:creationId xmlns:a16="http://schemas.microsoft.com/office/drawing/2014/main" id="{731651DF-976B-4AFE-5827-1767E02FDC6D}"/>
              </a:ext>
            </a:extLst>
          </p:cNvPr>
          <p:cNvSpPr txBox="1"/>
          <p:nvPr/>
        </p:nvSpPr>
        <p:spPr>
          <a:xfrm>
            <a:off x="1252960" y="3040738"/>
            <a:ext cx="534954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Occae</a:t>
            </a:r>
            <a:r>
              <a:rPr lang="en-GB" dirty="0"/>
              <a:t> vid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lique</a:t>
            </a:r>
            <a:r>
              <a:rPr lang="en-GB" dirty="0"/>
              <a:t> </a:t>
            </a:r>
            <a:r>
              <a:rPr lang="en-GB" dirty="0" err="1"/>
              <a:t>nima</a:t>
            </a:r>
            <a:r>
              <a:rPr lang="en-GB" dirty="0"/>
              <a:t> </a:t>
            </a:r>
            <a:r>
              <a:rPr lang="en-GB" dirty="0" err="1"/>
              <a:t>voloriate</a:t>
            </a:r>
            <a:r>
              <a:rPr lang="en-GB" dirty="0"/>
              <a:t> vent </a:t>
            </a:r>
            <a:r>
              <a:rPr lang="en-GB" dirty="0" err="1"/>
              <a:t>inimpos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et 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adit</a:t>
            </a:r>
            <a:r>
              <a:rPr lang="en-GB" dirty="0"/>
              <a:t> </a:t>
            </a:r>
            <a:r>
              <a:rPr lang="en-GB" dirty="0" err="1"/>
              <a:t>liqui</a:t>
            </a:r>
            <a:r>
              <a:rPr lang="en-GB" dirty="0"/>
              <a:t> </a:t>
            </a:r>
            <a:r>
              <a:rPr lang="en-GB" dirty="0" err="1"/>
              <a:t>odia</a:t>
            </a:r>
            <a:r>
              <a:rPr lang="en-GB" dirty="0"/>
              <a:t> </a:t>
            </a:r>
            <a:r>
              <a:rPr lang="en-GB" dirty="0" err="1"/>
              <a:t>dunt</a:t>
            </a:r>
            <a:r>
              <a:rPr lang="en-GB" dirty="0"/>
              <a:t>, quid et </a:t>
            </a:r>
            <a:r>
              <a:rPr lang="en-GB" dirty="0" err="1"/>
              <a:t>fugiatus</a:t>
            </a:r>
            <a:r>
              <a:rPr lang="en-GB" dirty="0"/>
              <a:t> </a:t>
            </a:r>
            <a:r>
              <a:rPr lang="en-GB" dirty="0" err="1"/>
              <a:t>adit</a:t>
            </a:r>
            <a:r>
              <a:rPr lang="en-GB" dirty="0"/>
              <a:t> qui qui </a:t>
            </a:r>
            <a:r>
              <a:rPr lang="en-GB" dirty="0" err="1"/>
              <a:t>officaborisi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fuga</a:t>
            </a:r>
            <a:r>
              <a:rPr lang="en-GB" dirty="0"/>
              <a:t>. Ita con es </a:t>
            </a:r>
            <a:r>
              <a:rPr lang="en-GB" dirty="0" err="1"/>
              <a:t>evelitio</a:t>
            </a:r>
            <a:r>
              <a:rPr lang="en-GB" dirty="0"/>
              <a:t>. Bore </a:t>
            </a:r>
            <a:r>
              <a:rPr lang="en-GB" dirty="0" err="1"/>
              <a:t>eiundaerit</a:t>
            </a:r>
            <a:r>
              <a:rPr lang="en-GB" dirty="0"/>
              <a:t> </a:t>
            </a:r>
            <a:r>
              <a:rPr lang="en-GB" dirty="0" err="1"/>
              <a:t>quidus</a:t>
            </a:r>
            <a:r>
              <a:rPr lang="en-GB" dirty="0"/>
              <a:t> </a:t>
            </a:r>
            <a:r>
              <a:rPr lang="en-GB" dirty="0" err="1"/>
              <a:t>asitiunt</a:t>
            </a:r>
            <a:r>
              <a:rPr lang="en-GB" dirty="0"/>
              <a:t>, sum </a:t>
            </a:r>
            <a:r>
              <a:rPr lang="en-GB" dirty="0" err="1"/>
              <a:t>solor</a:t>
            </a:r>
            <a:r>
              <a:rPr lang="en-GB" dirty="0"/>
              <a:t> se </a:t>
            </a:r>
            <a:r>
              <a:rPr lang="en-GB" dirty="0" err="1"/>
              <a:t>consendi</a:t>
            </a:r>
            <a:r>
              <a:rPr lang="en-GB" dirty="0"/>
              <a:t> </a:t>
            </a:r>
            <a:r>
              <a:rPr lang="en-GB" dirty="0" err="1"/>
              <a:t>dollit</a:t>
            </a:r>
            <a:r>
              <a:rPr lang="en-GB" dirty="0"/>
              <a:t> </a:t>
            </a:r>
          </a:p>
          <a:p>
            <a:endParaRPr lang="da-DK" sz="2000" dirty="0">
              <a:solidFill>
                <a:srgbClr val="263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5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4">
            <a:extLst>
              <a:ext uri="{FF2B5EF4-FFF2-40B4-BE49-F238E27FC236}">
                <a16:creationId xmlns:a16="http://schemas.microsoft.com/office/drawing/2014/main" id="{89826684-B90E-EDC7-AB59-58B3F2143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"/>
            <a:ext cx="12191992" cy="68579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9D48F5-E903-B70E-1E4A-CE19F8C0D5D0}"/>
              </a:ext>
            </a:extLst>
          </p:cNvPr>
          <p:cNvSpPr txBox="1"/>
          <p:nvPr/>
        </p:nvSpPr>
        <p:spPr>
          <a:xfrm>
            <a:off x="5892195" y="2069765"/>
            <a:ext cx="7353157" cy="773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20"/>
              </a:lnSpc>
              <a:buNone/>
            </a:pPr>
            <a:r>
              <a:rPr lang="en-GB" sz="5200" b="1" dirty="0">
                <a:solidFill>
                  <a:srgbClr val="009DE0"/>
                </a:solidFill>
                <a:effectLst/>
                <a:latin typeface="Calibre Black" panose="020B0503030202060203" pitchFamily="34" charset="77"/>
              </a:rPr>
              <a:t>LORUM IPSUM</a:t>
            </a:r>
          </a:p>
        </p:txBody>
      </p:sp>
      <p:sp>
        <p:nvSpPr>
          <p:cNvPr id="5" name="Tekstfelt 6">
            <a:extLst>
              <a:ext uri="{FF2B5EF4-FFF2-40B4-BE49-F238E27FC236}">
                <a16:creationId xmlns:a16="http://schemas.microsoft.com/office/drawing/2014/main" id="{D6F18F1F-293F-2951-4110-E0106F775CAB}"/>
              </a:ext>
            </a:extLst>
          </p:cNvPr>
          <p:cNvSpPr txBox="1"/>
          <p:nvPr/>
        </p:nvSpPr>
        <p:spPr>
          <a:xfrm>
            <a:off x="5892195" y="2843054"/>
            <a:ext cx="45292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Occae</a:t>
            </a:r>
            <a:r>
              <a:rPr lang="en-GB" dirty="0"/>
              <a:t> vid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lique</a:t>
            </a:r>
            <a:r>
              <a:rPr lang="en-GB" dirty="0"/>
              <a:t> </a:t>
            </a:r>
            <a:r>
              <a:rPr lang="en-GB" dirty="0" err="1"/>
              <a:t>nima</a:t>
            </a:r>
            <a:r>
              <a:rPr lang="en-GB" dirty="0"/>
              <a:t> </a:t>
            </a:r>
            <a:r>
              <a:rPr lang="en-GB" dirty="0" err="1"/>
              <a:t>voloriate</a:t>
            </a:r>
            <a:r>
              <a:rPr lang="en-GB" dirty="0"/>
              <a:t> vent </a:t>
            </a:r>
            <a:r>
              <a:rPr lang="en-GB" dirty="0" err="1"/>
              <a:t>inimpos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et 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adit</a:t>
            </a:r>
            <a:r>
              <a:rPr lang="en-GB" dirty="0"/>
              <a:t> </a:t>
            </a:r>
            <a:r>
              <a:rPr lang="en-GB" dirty="0" err="1"/>
              <a:t>liqui</a:t>
            </a:r>
            <a:r>
              <a:rPr lang="en-GB" dirty="0"/>
              <a:t> </a:t>
            </a:r>
            <a:r>
              <a:rPr lang="en-GB" dirty="0" err="1"/>
              <a:t>odia</a:t>
            </a:r>
            <a:r>
              <a:rPr lang="en-GB" dirty="0"/>
              <a:t> </a:t>
            </a:r>
            <a:r>
              <a:rPr lang="en-GB" dirty="0" err="1"/>
              <a:t>dunt</a:t>
            </a:r>
            <a:r>
              <a:rPr lang="en-GB" dirty="0"/>
              <a:t>, quid et </a:t>
            </a:r>
            <a:r>
              <a:rPr lang="en-GB" dirty="0" err="1"/>
              <a:t>fugiatus</a:t>
            </a:r>
            <a:r>
              <a:rPr lang="en-GB" dirty="0"/>
              <a:t> </a:t>
            </a:r>
            <a:r>
              <a:rPr lang="en-GB" dirty="0" err="1"/>
              <a:t>adit</a:t>
            </a:r>
            <a:r>
              <a:rPr lang="en-GB" dirty="0"/>
              <a:t> qui qui </a:t>
            </a:r>
            <a:r>
              <a:rPr lang="en-GB" dirty="0" err="1"/>
              <a:t>officaborisi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fuga</a:t>
            </a:r>
            <a:r>
              <a:rPr lang="en-GB" dirty="0"/>
              <a:t>. Ita con es </a:t>
            </a:r>
            <a:r>
              <a:rPr lang="en-GB" dirty="0" err="1"/>
              <a:t>evelitio</a:t>
            </a:r>
            <a:r>
              <a:rPr lang="en-GB" dirty="0"/>
              <a:t>. Bore </a:t>
            </a:r>
            <a:r>
              <a:rPr lang="en-GB" dirty="0" err="1"/>
              <a:t>eiundaerit</a:t>
            </a:r>
            <a:r>
              <a:rPr lang="en-GB" dirty="0"/>
              <a:t> </a:t>
            </a:r>
            <a:r>
              <a:rPr lang="en-GB" dirty="0" err="1"/>
              <a:t>quidus</a:t>
            </a:r>
            <a:r>
              <a:rPr lang="en-GB" dirty="0"/>
              <a:t> </a:t>
            </a:r>
            <a:r>
              <a:rPr lang="en-GB" dirty="0" err="1"/>
              <a:t>asitiunt</a:t>
            </a:r>
            <a:r>
              <a:rPr lang="en-GB" dirty="0"/>
              <a:t>, sum </a:t>
            </a:r>
            <a:r>
              <a:rPr lang="en-GB" dirty="0" err="1"/>
              <a:t>solor</a:t>
            </a:r>
            <a:r>
              <a:rPr lang="en-GB" dirty="0"/>
              <a:t> se </a:t>
            </a:r>
            <a:r>
              <a:rPr lang="en-GB" dirty="0" err="1"/>
              <a:t>consendi</a:t>
            </a:r>
            <a:r>
              <a:rPr lang="en-GB" dirty="0"/>
              <a:t> </a:t>
            </a:r>
            <a:r>
              <a:rPr lang="en-GB" dirty="0" err="1"/>
              <a:t>dollit</a:t>
            </a:r>
            <a:r>
              <a:rPr lang="en-GB" dirty="0"/>
              <a:t> </a:t>
            </a:r>
          </a:p>
          <a:p>
            <a:endParaRPr lang="da-DK" sz="2000" dirty="0">
              <a:solidFill>
                <a:srgbClr val="263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03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E1C838-A2DF-CBBE-583A-020E8B96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6" cy="6857998"/>
          </a:xfrm>
          <a:prstGeom prst="rect">
            <a:avLst/>
          </a:prstGeom>
        </p:spPr>
      </p:pic>
      <p:sp>
        <p:nvSpPr>
          <p:cNvPr id="17" name="Tekstfelt 6">
            <a:extLst>
              <a:ext uri="{FF2B5EF4-FFF2-40B4-BE49-F238E27FC236}">
                <a16:creationId xmlns:a16="http://schemas.microsoft.com/office/drawing/2014/main" id="{31A77BF4-D839-959A-0A7A-E63EFF97B503}"/>
              </a:ext>
            </a:extLst>
          </p:cNvPr>
          <p:cNvSpPr txBox="1"/>
          <p:nvPr/>
        </p:nvSpPr>
        <p:spPr>
          <a:xfrm>
            <a:off x="6105479" y="1785595"/>
            <a:ext cx="632330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000" dirty="0"/>
              <a:t>Velkommen</a:t>
            </a:r>
            <a:endParaRPr lang="en-DK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000" dirty="0"/>
              <a:t>Ordet er dit</a:t>
            </a:r>
            <a:endParaRPr lang="en-DK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000" dirty="0"/>
              <a:t>Hvad er vigtigt for dig?</a:t>
            </a:r>
            <a:endParaRPr lang="en-DK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000" dirty="0"/>
              <a:t>Når børn tager ordet</a:t>
            </a:r>
            <a:endParaRPr lang="en-DK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000" dirty="0"/>
              <a:t>Besøg/video</a:t>
            </a:r>
            <a:endParaRPr lang="en-DK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000" dirty="0"/>
              <a:t>Pause</a:t>
            </a:r>
            <a:endParaRPr lang="en-DK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000" dirty="0"/>
              <a:t>Dilemma-øvelse</a:t>
            </a:r>
            <a:endParaRPr lang="en-DK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000" dirty="0"/>
              <a:t>Taleemner</a:t>
            </a:r>
            <a:endParaRPr lang="en-DK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000" dirty="0"/>
              <a:t>”This or </a:t>
            </a:r>
            <a:r>
              <a:rPr lang="da-DK" sz="2000" dirty="0" err="1"/>
              <a:t>that</a:t>
            </a:r>
            <a:r>
              <a:rPr lang="da-DK" sz="2000" dirty="0"/>
              <a:t>”</a:t>
            </a:r>
            <a:endParaRPr lang="en-DK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000" dirty="0"/>
              <a:t>Gæster? </a:t>
            </a:r>
            <a:endParaRPr lang="en-DK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000" dirty="0"/>
              <a:t>Afrunding og tak for i dag!</a:t>
            </a:r>
            <a:endParaRPr lang="en-DK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CD537E-5A23-B2AD-29A1-DB9BAC836222}"/>
              </a:ext>
            </a:extLst>
          </p:cNvPr>
          <p:cNvSpPr txBox="1"/>
          <p:nvPr/>
        </p:nvSpPr>
        <p:spPr>
          <a:xfrm>
            <a:off x="6086522" y="1012306"/>
            <a:ext cx="4765209" cy="773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20"/>
              </a:lnSpc>
              <a:buNone/>
            </a:pPr>
            <a:r>
              <a:rPr lang="en-GB" sz="5200" b="1" dirty="0">
                <a:solidFill>
                  <a:srgbClr val="009DE0"/>
                </a:solidFill>
                <a:effectLst/>
                <a:latin typeface="Calibre Black" panose="020B0503030202060203" pitchFamily="34" charset="77"/>
              </a:rPr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3602738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E1C838-A2DF-CBBE-583A-020E8B96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6" cy="6857998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5968999" y="2315497"/>
            <a:ext cx="6323309" cy="275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da-DK" sz="2000" dirty="0">
                <a:solidFill>
                  <a:srgbClr val="26343E"/>
                </a:solidFill>
              </a:rPr>
              <a:t>Hvad er Børnenes Nytårstale?</a:t>
            </a:r>
            <a:br>
              <a:rPr lang="da-DK" sz="2000" dirty="0">
                <a:solidFill>
                  <a:srgbClr val="26343E"/>
                </a:solidFill>
              </a:rPr>
            </a:br>
            <a:endParaRPr lang="da-DK" sz="2000" dirty="0">
              <a:solidFill>
                <a:srgbClr val="26343E"/>
              </a:solidFill>
            </a:endParaRPr>
          </a:p>
          <a:p>
            <a:pPr>
              <a:lnSpc>
                <a:spcPts val="3000"/>
              </a:lnSpc>
            </a:pPr>
            <a:r>
              <a:rPr lang="da-DK" sz="2000" dirty="0">
                <a:solidFill>
                  <a:srgbClr val="26343E"/>
                </a:solidFill>
              </a:rPr>
              <a:t>Er det vigtigt at blive lyttet til? </a:t>
            </a:r>
            <a:br>
              <a:rPr lang="da-DK" sz="2000" dirty="0">
                <a:solidFill>
                  <a:srgbClr val="26343E"/>
                </a:solidFill>
              </a:rPr>
            </a:br>
            <a:r>
              <a:rPr lang="da-DK" sz="2000" i="1" dirty="0">
                <a:solidFill>
                  <a:srgbClr val="26343E"/>
                </a:solidFill>
              </a:rPr>
              <a:t>Hvorfor/hvorfor ikke?</a:t>
            </a:r>
          </a:p>
          <a:p>
            <a:pPr>
              <a:lnSpc>
                <a:spcPts val="3000"/>
              </a:lnSpc>
            </a:pPr>
            <a:endParaRPr lang="da-DK" sz="2000" dirty="0">
              <a:solidFill>
                <a:srgbClr val="26343E"/>
              </a:solidFill>
            </a:endParaRPr>
          </a:p>
          <a:p>
            <a:pPr>
              <a:lnSpc>
                <a:spcPts val="3000"/>
              </a:lnSpc>
            </a:pPr>
            <a:r>
              <a:rPr lang="da-DK" sz="2000" dirty="0">
                <a:solidFill>
                  <a:srgbClr val="26343E"/>
                </a:solidFill>
              </a:rPr>
              <a:t>Har I oplevet at blive lyttet til af en voksen? </a:t>
            </a:r>
          </a:p>
          <a:p>
            <a:pPr>
              <a:lnSpc>
                <a:spcPts val="3000"/>
              </a:lnSpc>
            </a:pPr>
            <a:r>
              <a:rPr lang="da-DK" sz="2000" i="1" dirty="0">
                <a:solidFill>
                  <a:srgbClr val="26343E"/>
                </a:solidFill>
              </a:rPr>
              <a:t>Hvordan var det?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33D3D7-7183-882C-5614-77678FDABB8A}"/>
              </a:ext>
            </a:extLst>
          </p:cNvPr>
          <p:cNvSpPr txBox="1"/>
          <p:nvPr/>
        </p:nvSpPr>
        <p:spPr>
          <a:xfrm>
            <a:off x="5968999" y="957555"/>
            <a:ext cx="4765209" cy="1467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20"/>
              </a:lnSpc>
              <a:buNone/>
            </a:pPr>
            <a:r>
              <a:rPr lang="en-GB" sz="5200" b="1" dirty="0">
                <a:solidFill>
                  <a:srgbClr val="009DE0"/>
                </a:solidFill>
                <a:effectLst/>
                <a:latin typeface="Calibre Black" panose="020B0503030202060203" pitchFamily="34" charset="77"/>
              </a:rPr>
              <a:t>BØRNENES</a:t>
            </a:r>
          </a:p>
          <a:p>
            <a:pPr>
              <a:lnSpc>
                <a:spcPts val="5020"/>
              </a:lnSpc>
              <a:buNone/>
            </a:pPr>
            <a:r>
              <a:rPr lang="en-GB" sz="5200" b="1" dirty="0">
                <a:solidFill>
                  <a:srgbClr val="009DE0"/>
                </a:solidFill>
                <a:effectLst/>
                <a:latin typeface="Calibre Black" panose="020B0503030202060203" pitchFamily="34" charset="77"/>
              </a:rPr>
              <a:t>NYTÅRSTALE</a:t>
            </a:r>
          </a:p>
        </p:txBody>
      </p:sp>
    </p:spTree>
    <p:extLst>
      <p:ext uri="{BB962C8B-B14F-4D97-AF65-F5344CB8AC3E}">
        <p14:creationId xmlns:p14="http://schemas.microsoft.com/office/powerpoint/2010/main" val="2975240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E1C838-A2DF-CBBE-583A-020E8B96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8" cy="6857998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5968999" y="2149242"/>
            <a:ext cx="6323309" cy="2910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26343E"/>
                </a:solidFill>
              </a:rPr>
              <a:t>Se filmen – Ordet er dit</a:t>
            </a:r>
          </a:p>
          <a:p>
            <a:endParaRPr lang="da-DK" sz="2000" b="1" dirty="0">
              <a:solidFill>
                <a:srgbClr val="26343E"/>
              </a:solidFill>
            </a:endParaRPr>
          </a:p>
          <a:p>
            <a:r>
              <a:rPr lang="da-DK" sz="2000" b="1" dirty="0">
                <a:solidFill>
                  <a:srgbClr val="26343E"/>
                </a:solidFill>
              </a:rPr>
              <a:t>SPØRGSMÅL: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26343E"/>
                </a:solidFill>
              </a:rPr>
              <a:t>Hvad handlede filmen om?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26343E"/>
                </a:solidFill>
              </a:rPr>
              <a:t>Kan I huske hvad artikel 12 handler om?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26343E"/>
                </a:solidFill>
              </a:rPr>
              <a:t>Hvornår bør de voksne lytte til børnene?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26343E"/>
                </a:solidFill>
              </a:rPr>
              <a:t>Tror I, alle voksne ved, at børn og unge har </a:t>
            </a:r>
            <a:br>
              <a:rPr lang="da-DK" sz="2000" dirty="0">
                <a:solidFill>
                  <a:srgbClr val="26343E"/>
                </a:solidFill>
              </a:rPr>
            </a:br>
            <a:r>
              <a:rPr lang="da-DK" sz="2000" dirty="0">
                <a:solidFill>
                  <a:srgbClr val="26343E"/>
                </a:solidFill>
              </a:rPr>
              <a:t>ret til at blive lyttet til?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9B7DAA-3B89-74C7-9E12-3719122AEE76}"/>
              </a:ext>
            </a:extLst>
          </p:cNvPr>
          <p:cNvSpPr txBox="1"/>
          <p:nvPr/>
        </p:nvSpPr>
        <p:spPr>
          <a:xfrm>
            <a:off x="5968999" y="1375953"/>
            <a:ext cx="4765209" cy="773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20"/>
              </a:lnSpc>
              <a:buNone/>
            </a:pPr>
            <a:r>
              <a:rPr lang="en-GB" sz="5200" b="1" dirty="0">
                <a:solidFill>
                  <a:srgbClr val="009DE0"/>
                </a:solidFill>
                <a:effectLst/>
                <a:latin typeface="Calibre Black" panose="020B0503030202060203" pitchFamily="34" charset="77"/>
              </a:rPr>
              <a:t>ORDET ER DIT</a:t>
            </a:r>
          </a:p>
        </p:txBody>
      </p:sp>
    </p:spTree>
    <p:extLst>
      <p:ext uri="{BB962C8B-B14F-4D97-AF65-F5344CB8AC3E}">
        <p14:creationId xmlns:p14="http://schemas.microsoft.com/office/powerpoint/2010/main" val="481877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E1C838-A2DF-CBBE-583A-020E8B96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12191996" cy="6857998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6095999" y="2794852"/>
            <a:ext cx="4020128" cy="448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da-DK" sz="2000" dirty="0">
                <a:solidFill>
                  <a:srgbClr val="26343E"/>
                </a:solidFill>
              </a:rPr>
              <a:t>Øvelse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BBF882-98E5-164A-3817-5E533946DCC9}"/>
              </a:ext>
            </a:extLst>
          </p:cNvPr>
          <p:cNvSpPr txBox="1"/>
          <p:nvPr/>
        </p:nvSpPr>
        <p:spPr>
          <a:xfrm>
            <a:off x="5968999" y="1380362"/>
            <a:ext cx="5694681" cy="1414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20"/>
              </a:lnSpc>
              <a:buNone/>
            </a:pPr>
            <a:r>
              <a:rPr lang="en-GB" sz="5200" b="1" dirty="0">
                <a:solidFill>
                  <a:srgbClr val="009DE0"/>
                </a:solidFill>
                <a:effectLst/>
                <a:latin typeface="Calibre Black" panose="020B0503030202060203" pitchFamily="34" charset="77"/>
              </a:rPr>
              <a:t>HVAD ER VIGTIGT</a:t>
            </a:r>
          </a:p>
          <a:p>
            <a:pPr>
              <a:lnSpc>
                <a:spcPts val="5020"/>
              </a:lnSpc>
              <a:buNone/>
            </a:pPr>
            <a:r>
              <a:rPr lang="en-GB" sz="5200" b="1" dirty="0">
                <a:solidFill>
                  <a:srgbClr val="009DE0"/>
                </a:solidFill>
                <a:latin typeface="Calibre Black" panose="020B0503030202060203" pitchFamily="34" charset="77"/>
              </a:rPr>
              <a:t>FOR DIG?</a:t>
            </a:r>
            <a:endParaRPr lang="en-GB" sz="5200" b="1" dirty="0">
              <a:solidFill>
                <a:srgbClr val="009DE0"/>
              </a:solidFill>
              <a:effectLst/>
              <a:latin typeface="Calibre Black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75817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4">
            <a:extLst>
              <a:ext uri="{FF2B5EF4-FFF2-40B4-BE49-F238E27FC236}">
                <a16:creationId xmlns:a16="http://schemas.microsoft.com/office/drawing/2014/main" id="{43711F9F-6BD9-EE30-4CE1-201EEC2C7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6" cy="6857998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6095999" y="2794852"/>
            <a:ext cx="4020128" cy="448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da-DK" sz="2000" dirty="0">
                <a:solidFill>
                  <a:srgbClr val="26343E"/>
                </a:solidFill>
              </a:rPr>
              <a:t>Højtlæsning fra en bog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46D3B2-4F00-125D-9019-AD50CED2E5AA}"/>
              </a:ext>
            </a:extLst>
          </p:cNvPr>
          <p:cNvSpPr txBox="1"/>
          <p:nvPr/>
        </p:nvSpPr>
        <p:spPr>
          <a:xfrm>
            <a:off x="5968999" y="1301332"/>
            <a:ext cx="5694681" cy="1414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20"/>
              </a:lnSpc>
              <a:buNone/>
            </a:pPr>
            <a:r>
              <a:rPr lang="en-GB" sz="5200" b="1" dirty="0">
                <a:solidFill>
                  <a:srgbClr val="009DE0"/>
                </a:solidFill>
                <a:effectLst/>
                <a:latin typeface="Calibre Black" panose="020B0503030202060203" pitchFamily="34" charset="77"/>
              </a:rPr>
              <a:t>NÅR BØRN</a:t>
            </a:r>
          </a:p>
          <a:p>
            <a:pPr>
              <a:lnSpc>
                <a:spcPts val="5020"/>
              </a:lnSpc>
              <a:buNone/>
            </a:pPr>
            <a:r>
              <a:rPr lang="en-GB" sz="5200" b="1" dirty="0">
                <a:solidFill>
                  <a:srgbClr val="009DE0"/>
                </a:solidFill>
                <a:latin typeface="Calibre Black" panose="020B0503030202060203" pitchFamily="34" charset="77"/>
              </a:rPr>
              <a:t>TAGER ORDET</a:t>
            </a:r>
            <a:endParaRPr lang="en-GB" sz="5200" b="1" dirty="0">
              <a:solidFill>
                <a:srgbClr val="009DE0"/>
              </a:solidFill>
              <a:effectLst/>
              <a:latin typeface="Calibre Black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84025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4">
            <a:extLst>
              <a:ext uri="{FF2B5EF4-FFF2-40B4-BE49-F238E27FC236}">
                <a16:creationId xmlns:a16="http://schemas.microsoft.com/office/drawing/2014/main" id="{89826684-B90E-EDC7-AB59-58B3F2143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6" cy="6857997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6095999" y="2794852"/>
            <a:ext cx="4020128" cy="448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da-DK" sz="2000" dirty="0">
                <a:solidFill>
                  <a:srgbClr val="26343E"/>
                </a:solidFill>
              </a:rPr>
              <a:t>Vi har fået besøg af XXX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B276A5-F7BC-5193-3E7F-0F6379BEC520}"/>
              </a:ext>
            </a:extLst>
          </p:cNvPr>
          <p:cNvSpPr txBox="1"/>
          <p:nvPr/>
        </p:nvSpPr>
        <p:spPr>
          <a:xfrm>
            <a:off x="5968999" y="1981076"/>
            <a:ext cx="5694681" cy="773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20"/>
              </a:lnSpc>
              <a:buNone/>
            </a:pPr>
            <a:r>
              <a:rPr lang="en-GB" sz="5200" b="1" dirty="0">
                <a:solidFill>
                  <a:srgbClr val="009DE0"/>
                </a:solidFill>
                <a:effectLst/>
                <a:latin typeface="Calibre Black" panose="020B0503030202060203" pitchFamily="34" charset="77"/>
              </a:rPr>
              <a:t>BESØG/VIDEO</a:t>
            </a:r>
          </a:p>
        </p:txBody>
      </p:sp>
    </p:spTree>
    <p:extLst>
      <p:ext uri="{BB962C8B-B14F-4D97-AF65-F5344CB8AC3E}">
        <p14:creationId xmlns:p14="http://schemas.microsoft.com/office/powerpoint/2010/main" val="1972619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4">
            <a:extLst>
              <a:ext uri="{FF2B5EF4-FFF2-40B4-BE49-F238E27FC236}">
                <a16:creationId xmlns:a16="http://schemas.microsoft.com/office/drawing/2014/main" id="{89826684-B90E-EDC7-AB59-58B3F2143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6" cy="68579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932F1D-4A59-7E2F-93BE-0A18DDBF1929}"/>
              </a:ext>
            </a:extLst>
          </p:cNvPr>
          <p:cNvSpPr txBox="1"/>
          <p:nvPr/>
        </p:nvSpPr>
        <p:spPr>
          <a:xfrm>
            <a:off x="6913879" y="2988494"/>
            <a:ext cx="3235961" cy="881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20"/>
              </a:lnSpc>
              <a:buNone/>
            </a:pPr>
            <a:r>
              <a:rPr lang="en-GB" sz="8000" b="1" dirty="0">
                <a:solidFill>
                  <a:srgbClr val="009DE0"/>
                </a:solidFill>
                <a:effectLst/>
                <a:latin typeface="Calibre Black" panose="020B0503030202060203" pitchFamily="34" charset="77"/>
              </a:rPr>
              <a:t>PAUSE</a:t>
            </a:r>
          </a:p>
        </p:txBody>
      </p:sp>
    </p:spTree>
    <p:extLst>
      <p:ext uri="{BB962C8B-B14F-4D97-AF65-F5344CB8AC3E}">
        <p14:creationId xmlns:p14="http://schemas.microsoft.com/office/powerpoint/2010/main" val="1947804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4">
            <a:extLst>
              <a:ext uri="{FF2B5EF4-FFF2-40B4-BE49-F238E27FC236}">
                <a16:creationId xmlns:a16="http://schemas.microsoft.com/office/drawing/2014/main" id="{89826684-B90E-EDC7-AB59-58B3F2143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4" cy="6857997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5803898" y="2972652"/>
            <a:ext cx="5740401" cy="1218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da-DK" sz="2000" dirty="0">
                <a:solidFill>
                  <a:srgbClr val="26343E"/>
                </a:solidFill>
              </a:rPr>
              <a:t>Alle skal komme ned på gulvet </a:t>
            </a:r>
            <a:br>
              <a:rPr lang="da-DK" sz="2000" dirty="0">
                <a:solidFill>
                  <a:srgbClr val="26343E"/>
                </a:solidFill>
              </a:rPr>
            </a:br>
            <a:r>
              <a:rPr lang="da-DK" sz="2000" dirty="0">
                <a:solidFill>
                  <a:srgbClr val="26343E"/>
                </a:solidFill>
              </a:rPr>
              <a:t>og stille sig på én lang række på gulvet </a:t>
            </a:r>
            <a:br>
              <a:rPr lang="da-DK" sz="2000" dirty="0">
                <a:solidFill>
                  <a:srgbClr val="26343E"/>
                </a:solidFill>
              </a:rPr>
            </a:br>
            <a:r>
              <a:rPr lang="da-DK" sz="2000" dirty="0">
                <a:solidFill>
                  <a:srgbClr val="26343E"/>
                </a:solidFill>
              </a:rPr>
              <a:t>– skulder ved skulder.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C864CB-93EC-33B5-C800-85297EB526E6}"/>
              </a:ext>
            </a:extLst>
          </p:cNvPr>
          <p:cNvSpPr txBox="1"/>
          <p:nvPr/>
        </p:nvSpPr>
        <p:spPr>
          <a:xfrm>
            <a:off x="5704839" y="2155318"/>
            <a:ext cx="5694681" cy="773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20"/>
              </a:lnSpc>
              <a:buNone/>
            </a:pPr>
            <a:r>
              <a:rPr lang="en-GB" sz="5200" b="1" dirty="0">
                <a:solidFill>
                  <a:srgbClr val="009DE0"/>
                </a:solidFill>
                <a:effectLst/>
                <a:latin typeface="Calibre Black" panose="020B0503030202060203" pitchFamily="34" charset="77"/>
              </a:rPr>
              <a:t>DILEMMA-ØVELSE</a:t>
            </a:r>
          </a:p>
        </p:txBody>
      </p:sp>
    </p:spTree>
    <p:extLst>
      <p:ext uri="{BB962C8B-B14F-4D97-AF65-F5344CB8AC3E}">
        <p14:creationId xmlns:p14="http://schemas.microsoft.com/office/powerpoint/2010/main" val="105248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6049</TotalTime>
  <Words>431</Words>
  <Application>Microsoft Office PowerPoint</Application>
  <PresentationFormat>Widescreen</PresentationFormat>
  <Paragraphs>70</Paragraphs>
  <Slides>17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2" baseType="lpstr">
      <vt:lpstr>Arial</vt:lpstr>
      <vt:lpstr>Calibre Black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Rebecca Rosenquist Weinkouff</dc:creator>
  <cp:lastModifiedBy>Marlene Lønholdt  Børn &amp; Familier  Vejle Bibliotekerne</cp:lastModifiedBy>
  <cp:revision>73</cp:revision>
  <dcterms:created xsi:type="dcterms:W3CDTF">2024-09-16T11:37:04Z</dcterms:created>
  <dcterms:modified xsi:type="dcterms:W3CDTF">2026-07-03T07:56:44Z</dcterms:modified>
</cp:coreProperties>
</file>