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CDD3A36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2" r:id="rId5"/>
    <p:sldId id="264" r:id="rId6"/>
    <p:sldId id="267" r:id="rId7"/>
    <p:sldId id="268" r:id="rId8"/>
    <p:sldId id="266" r:id="rId9"/>
    <p:sldId id="270" r:id="rId10"/>
    <p:sldId id="269" r:id="rId11"/>
    <p:sldId id="272" r:id="rId12"/>
    <p:sldId id="273" r:id="rId13"/>
    <p:sldId id="271" r:id="rId14"/>
    <p:sldId id="274" r:id="rId15"/>
    <p:sldId id="276" r:id="rId16"/>
    <p:sldId id="277" r:id="rId17"/>
    <p:sldId id="27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CB6007-77CB-C169-77D1-B8989F72E322}" name="Mai Vinsted" initials="MV" userId="S::mvinsted@unicef.dk::0a70defd-cbc7-44fc-8850-6ece428486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2_CDD3A3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66BD81-1EFA-4FE5-9BEA-C6E14608A1A7}" authorId="{12CB6007-77CB-C169-77D1-B8989F72E322}" created="2025-06-02T13:42:59.889">
    <pc:sldMkLst xmlns:pc="http://schemas.microsoft.com/office/powerpoint/2013/main/command">
      <pc:docMk/>
      <pc:sldMk cId="3453199209" sldId="258"/>
    </pc:sldMkLst>
    <p188:txBody>
      <a:bodyPr/>
      <a:lstStyle/>
      <a:p>
        <a:r>
          <a:rPr lang="da-DK"/>
          <a:t>Farvetoning a la undervisningsmateriale univers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2_CDD3A369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D62923-05C1-2C62-F624-F1C129FD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93630-CD9A-DFA8-1AEA-F8958B40E1B5}"/>
              </a:ext>
            </a:extLst>
          </p:cNvPr>
          <p:cNvSpPr txBox="1"/>
          <p:nvPr/>
        </p:nvSpPr>
        <p:spPr>
          <a:xfrm>
            <a:off x="628650" y="1855694"/>
            <a:ext cx="6484845" cy="222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BØRNENES</a:t>
            </a:r>
          </a:p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NYTÅRSTALE</a:t>
            </a:r>
          </a:p>
          <a:p>
            <a:pPr>
              <a:lnSpc>
                <a:spcPts val="5420"/>
              </a:lnSpc>
              <a:buNone/>
            </a:pPr>
            <a:r>
              <a:rPr lang="en-GB" sz="6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803898" y="2718010"/>
            <a:ext cx="6388102" cy="2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Se denne film:</a:t>
            </a:r>
          </a:p>
          <a:p>
            <a:pPr>
              <a:lnSpc>
                <a:spcPts val="3000"/>
              </a:lnSpc>
            </a:pPr>
            <a:r>
              <a:rPr lang="da-DK" sz="2000" dirty="0" err="1">
                <a:solidFill>
                  <a:schemeClr val="accent1"/>
                </a:solidFill>
              </a:rPr>
              <a:t>https</a:t>
            </a:r>
            <a:r>
              <a:rPr lang="da-DK" sz="2000" dirty="0">
                <a:solidFill>
                  <a:schemeClr val="accent1"/>
                </a:solidFill>
              </a:rPr>
              <a:t>://</a:t>
            </a:r>
            <a:r>
              <a:rPr lang="da-DK" sz="2000" dirty="0" err="1">
                <a:solidFill>
                  <a:schemeClr val="accent1"/>
                </a:solidFill>
              </a:rPr>
              <a:t>www.unicef.dk</a:t>
            </a:r>
            <a:r>
              <a:rPr lang="da-DK" sz="2000" dirty="0">
                <a:solidFill>
                  <a:schemeClr val="accent1"/>
                </a:solidFill>
              </a:rPr>
              <a:t>/national/</a:t>
            </a:r>
            <a:r>
              <a:rPr lang="da-DK" sz="2000" dirty="0" err="1">
                <a:solidFill>
                  <a:schemeClr val="accent1"/>
                </a:solidFill>
              </a:rPr>
              <a:t>boernenes-nytaarstale</a:t>
            </a:r>
            <a:r>
              <a:rPr lang="da-DK" sz="2000" dirty="0">
                <a:solidFill>
                  <a:schemeClr val="accent1"/>
                </a:solidFill>
              </a:rPr>
              <a:t>/</a:t>
            </a:r>
          </a:p>
          <a:p>
            <a:pPr>
              <a:lnSpc>
                <a:spcPts val="30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Hvilke emner kan indgå i en tale?</a:t>
            </a: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Hvad er vigtigt for dig?</a:t>
            </a:r>
          </a:p>
          <a:p>
            <a:pPr>
              <a:lnSpc>
                <a:spcPts val="3000"/>
              </a:lnSpc>
            </a:pPr>
            <a:r>
              <a:rPr lang="da-DK" sz="2000" i="1" dirty="0">
                <a:solidFill>
                  <a:srgbClr val="2634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99C4D-7443-3010-C51E-7A66BDA014D3}"/>
              </a:ext>
            </a:extLst>
          </p:cNvPr>
          <p:cNvSpPr txBox="1"/>
          <p:nvPr/>
        </p:nvSpPr>
        <p:spPr>
          <a:xfrm>
            <a:off x="5704839" y="1253214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HVAD SKAL TALEN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HANDLE OM?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332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1994" cy="685799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803898" y="2718010"/>
            <a:ext cx="638810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26343E"/>
                </a:solidFill>
              </a:rPr>
              <a:t>Alle skal igen komme ned på gulvet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34695-A22D-6A35-A0A6-E86960F6E143}"/>
              </a:ext>
            </a:extLst>
          </p:cNvPr>
          <p:cNvSpPr txBox="1"/>
          <p:nvPr/>
        </p:nvSpPr>
        <p:spPr>
          <a:xfrm>
            <a:off x="5704839" y="1846338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“THIS OR THAT”</a:t>
            </a:r>
          </a:p>
        </p:txBody>
      </p:sp>
    </p:spTree>
    <p:extLst>
      <p:ext uri="{BB962C8B-B14F-4D97-AF65-F5344CB8AC3E}">
        <p14:creationId xmlns:p14="http://schemas.microsoft.com/office/powerpoint/2010/main" val="5787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12191994" cy="685799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8" y="2718010"/>
            <a:ext cx="6388102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da-DK" sz="2000" dirty="0">
                <a:solidFill>
                  <a:srgbClr val="26343E"/>
                </a:solidFill>
              </a:rPr>
              <a:t>Skal vi invitere gæster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til vores talerstolsevent?</a:t>
            </a:r>
          </a:p>
          <a:p>
            <a:pPr>
              <a:lnSpc>
                <a:spcPts val="23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2300"/>
              </a:lnSpc>
            </a:pPr>
            <a:r>
              <a:rPr lang="da-DK" sz="2000" dirty="0">
                <a:solidFill>
                  <a:srgbClr val="26343E"/>
                </a:solidFill>
              </a:rPr>
              <a:t>Hvis ja – hvem kunne I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tænke jer at invitere?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4CEDF-A78A-301A-43AC-97488F2F66E9}"/>
              </a:ext>
            </a:extLst>
          </p:cNvPr>
          <p:cNvSpPr txBox="1"/>
          <p:nvPr/>
        </p:nvSpPr>
        <p:spPr>
          <a:xfrm>
            <a:off x="5999479" y="1175164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SKAL VI 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HAVE GÆSTER?</a:t>
            </a:r>
          </a:p>
        </p:txBody>
      </p:sp>
    </p:spTree>
    <p:extLst>
      <p:ext uri="{BB962C8B-B14F-4D97-AF65-F5344CB8AC3E}">
        <p14:creationId xmlns:p14="http://schemas.microsoft.com/office/powerpoint/2010/main" val="399171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12191994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8" y="2718010"/>
            <a:ext cx="6388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26343E"/>
                </a:solidFill>
              </a:rPr>
              <a:t>Hvordan har det været at deltage?</a:t>
            </a:r>
          </a:p>
          <a:p>
            <a:r>
              <a:rPr lang="da-DK" sz="2000" dirty="0">
                <a:solidFill>
                  <a:srgbClr val="26343E"/>
                </a:solidFill>
              </a:rPr>
              <a:t>Hvad skal der nu ske?</a:t>
            </a:r>
          </a:p>
          <a:p>
            <a:endParaRPr lang="da-DK" sz="2000" dirty="0">
              <a:solidFill>
                <a:srgbClr val="26343E"/>
              </a:solidFill>
            </a:endParaRPr>
          </a:p>
          <a:p>
            <a:r>
              <a:rPr lang="da-DK" sz="2000" dirty="0">
                <a:solidFill>
                  <a:srgbClr val="26343E"/>
                </a:solidFill>
              </a:rPr>
              <a:t>Vi ses igen den 20. november!</a:t>
            </a:r>
          </a:p>
          <a:p>
            <a:endParaRPr lang="da-DK" sz="2000" dirty="0">
              <a:solidFill>
                <a:srgbClr val="26343E"/>
              </a:solidFill>
            </a:endParaRPr>
          </a:p>
          <a:p>
            <a:r>
              <a:rPr lang="da-DK" sz="2000" i="1" dirty="0">
                <a:solidFill>
                  <a:srgbClr val="26343E"/>
                </a:solidFill>
              </a:rPr>
              <a:t>Husk at du kan indsende din tale til TV 2 og UNICEF Danmark inden d. 1. december!</a:t>
            </a:r>
            <a:endParaRPr lang="da-DK" sz="2000" dirty="0">
              <a:solidFill>
                <a:srgbClr val="26343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D8C76-6EBB-CEC0-2E0D-EE0283946292}"/>
              </a:ext>
            </a:extLst>
          </p:cNvPr>
          <p:cNvSpPr txBox="1"/>
          <p:nvPr/>
        </p:nvSpPr>
        <p:spPr>
          <a:xfrm>
            <a:off x="5999479" y="1823536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AFRUNDING</a:t>
            </a:r>
          </a:p>
        </p:txBody>
      </p:sp>
    </p:spTree>
    <p:extLst>
      <p:ext uri="{BB962C8B-B14F-4D97-AF65-F5344CB8AC3E}">
        <p14:creationId xmlns:p14="http://schemas.microsoft.com/office/powerpoint/2010/main" val="200444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2" cy="6857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6564550" y="2822802"/>
            <a:ext cx="4435146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49997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1" cy="6857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1252960" y="2042871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3" name="Tekstfelt 6">
            <a:extLst>
              <a:ext uri="{FF2B5EF4-FFF2-40B4-BE49-F238E27FC236}">
                <a16:creationId xmlns:a16="http://schemas.microsoft.com/office/drawing/2014/main" id="{731651DF-976B-4AFE-5827-1767E02FDC6D}"/>
              </a:ext>
            </a:extLst>
          </p:cNvPr>
          <p:cNvSpPr txBox="1"/>
          <p:nvPr/>
        </p:nvSpPr>
        <p:spPr>
          <a:xfrm>
            <a:off x="1252960" y="3040738"/>
            <a:ext cx="53629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3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1" cy="6857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DAD677-2689-5BB7-CCE8-B9BE5A2C5A53}"/>
              </a:ext>
            </a:extLst>
          </p:cNvPr>
          <p:cNvSpPr txBox="1"/>
          <p:nvPr/>
        </p:nvSpPr>
        <p:spPr>
          <a:xfrm>
            <a:off x="1252960" y="2042871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3" name="Tekstfelt 6">
            <a:extLst>
              <a:ext uri="{FF2B5EF4-FFF2-40B4-BE49-F238E27FC236}">
                <a16:creationId xmlns:a16="http://schemas.microsoft.com/office/drawing/2014/main" id="{731651DF-976B-4AFE-5827-1767E02FDC6D}"/>
              </a:ext>
            </a:extLst>
          </p:cNvPr>
          <p:cNvSpPr txBox="1"/>
          <p:nvPr/>
        </p:nvSpPr>
        <p:spPr>
          <a:xfrm>
            <a:off x="1252960" y="3040738"/>
            <a:ext cx="53495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91992" cy="6857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D48F5-E903-B70E-1E4A-CE19F8C0D5D0}"/>
              </a:ext>
            </a:extLst>
          </p:cNvPr>
          <p:cNvSpPr txBox="1"/>
          <p:nvPr/>
        </p:nvSpPr>
        <p:spPr>
          <a:xfrm>
            <a:off x="5892195" y="2069765"/>
            <a:ext cx="7353157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LORUM IPSUM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D6F18F1F-293F-2951-4110-E0106F775CAB}"/>
              </a:ext>
            </a:extLst>
          </p:cNvPr>
          <p:cNvSpPr txBox="1"/>
          <p:nvPr/>
        </p:nvSpPr>
        <p:spPr>
          <a:xfrm>
            <a:off x="5892195" y="2843054"/>
            <a:ext cx="45292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Occae</a:t>
            </a:r>
            <a:r>
              <a:rPr lang="en-GB" dirty="0"/>
              <a:t> vid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lique</a:t>
            </a:r>
            <a:r>
              <a:rPr lang="en-GB" dirty="0"/>
              <a:t> </a:t>
            </a:r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voloriate</a:t>
            </a:r>
            <a:r>
              <a:rPr lang="en-GB" dirty="0"/>
              <a:t> vent </a:t>
            </a:r>
            <a:r>
              <a:rPr lang="en-GB" dirty="0" err="1"/>
              <a:t>inimpos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et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odia</a:t>
            </a:r>
            <a:r>
              <a:rPr lang="en-GB" dirty="0"/>
              <a:t> </a:t>
            </a:r>
            <a:r>
              <a:rPr lang="en-GB" dirty="0" err="1"/>
              <a:t>dunt</a:t>
            </a:r>
            <a:r>
              <a:rPr lang="en-GB" dirty="0"/>
              <a:t>, quid et </a:t>
            </a:r>
            <a:r>
              <a:rPr lang="en-GB" dirty="0" err="1"/>
              <a:t>fugiatus</a:t>
            </a:r>
            <a:r>
              <a:rPr lang="en-GB" dirty="0"/>
              <a:t> </a:t>
            </a:r>
            <a:r>
              <a:rPr lang="en-GB" dirty="0" err="1"/>
              <a:t>adit</a:t>
            </a:r>
            <a:r>
              <a:rPr lang="en-GB" dirty="0"/>
              <a:t> qui qui </a:t>
            </a:r>
            <a:r>
              <a:rPr lang="en-GB" dirty="0" err="1"/>
              <a:t>officaborisi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Ita con es </a:t>
            </a:r>
            <a:r>
              <a:rPr lang="en-GB" dirty="0" err="1"/>
              <a:t>evelitio</a:t>
            </a:r>
            <a:r>
              <a:rPr lang="en-GB" dirty="0"/>
              <a:t>. Bore </a:t>
            </a:r>
            <a:r>
              <a:rPr lang="en-GB" dirty="0" err="1"/>
              <a:t>eiundaerit</a:t>
            </a:r>
            <a:r>
              <a:rPr lang="en-GB" dirty="0"/>
              <a:t> </a:t>
            </a:r>
            <a:r>
              <a:rPr lang="en-GB" dirty="0" err="1"/>
              <a:t>quidus</a:t>
            </a:r>
            <a:r>
              <a:rPr lang="en-GB" dirty="0"/>
              <a:t> </a:t>
            </a:r>
            <a:r>
              <a:rPr lang="en-GB" dirty="0" err="1"/>
              <a:t>asitiunt</a:t>
            </a:r>
            <a:r>
              <a:rPr lang="en-GB" dirty="0"/>
              <a:t>, sum </a:t>
            </a:r>
            <a:r>
              <a:rPr lang="en-GB" dirty="0" err="1"/>
              <a:t>solor</a:t>
            </a:r>
            <a:r>
              <a:rPr lang="en-GB" dirty="0"/>
              <a:t> se </a:t>
            </a:r>
            <a:r>
              <a:rPr lang="en-GB" dirty="0" err="1"/>
              <a:t>consendi</a:t>
            </a:r>
            <a:r>
              <a:rPr lang="en-GB" dirty="0"/>
              <a:t> </a:t>
            </a:r>
            <a:r>
              <a:rPr lang="en-GB" dirty="0" err="1"/>
              <a:t>dollit</a:t>
            </a:r>
            <a:r>
              <a:rPr lang="en-GB" dirty="0"/>
              <a:t> </a:t>
            </a:r>
          </a:p>
          <a:p>
            <a:endParaRPr lang="da-DK" sz="20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17" name="Tekstfelt 6">
            <a:extLst>
              <a:ext uri="{FF2B5EF4-FFF2-40B4-BE49-F238E27FC236}">
                <a16:creationId xmlns:a16="http://schemas.microsoft.com/office/drawing/2014/main" id="{31A77BF4-D839-959A-0A7A-E63EFF97B503}"/>
              </a:ext>
            </a:extLst>
          </p:cNvPr>
          <p:cNvSpPr txBox="1"/>
          <p:nvPr/>
        </p:nvSpPr>
        <p:spPr>
          <a:xfrm>
            <a:off x="6105479" y="1785595"/>
            <a:ext cx="63233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Velkommen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Ordet er dit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Hvad er vigtigt for dig?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Når børn tager ordet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Besøg/video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Pause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Dilemma-øvelse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Taleemner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”This or </a:t>
            </a:r>
            <a:r>
              <a:rPr lang="da-DK" sz="2000" dirty="0" err="1"/>
              <a:t>that</a:t>
            </a:r>
            <a:r>
              <a:rPr lang="da-DK" sz="2000" dirty="0"/>
              <a:t>”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Gæster? </a:t>
            </a:r>
            <a:endParaRPr lang="en-DK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/>
              <a:t>Afrunding og tak for i dag!</a:t>
            </a:r>
            <a:endParaRPr lang="en-DK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D537E-5A23-B2AD-29A1-DB9BAC836222}"/>
              </a:ext>
            </a:extLst>
          </p:cNvPr>
          <p:cNvSpPr txBox="1"/>
          <p:nvPr/>
        </p:nvSpPr>
        <p:spPr>
          <a:xfrm>
            <a:off x="6086522" y="1012306"/>
            <a:ext cx="4765209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60273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968999" y="2315497"/>
            <a:ext cx="6323309" cy="275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Hvad er Børnenes Nytårstale?</a:t>
            </a:r>
            <a:br>
              <a:rPr lang="da-DK" sz="2000" dirty="0">
                <a:solidFill>
                  <a:srgbClr val="26343E"/>
                </a:solidFill>
              </a:rPr>
            </a:b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Er det vigtigt at blive lyttet til?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i="1" dirty="0">
                <a:solidFill>
                  <a:srgbClr val="26343E"/>
                </a:solidFill>
              </a:rPr>
              <a:t>Hvorfor/hvorfor ikke?</a:t>
            </a:r>
          </a:p>
          <a:p>
            <a:pPr>
              <a:lnSpc>
                <a:spcPts val="3000"/>
              </a:lnSpc>
            </a:pPr>
            <a:endParaRPr lang="da-DK" sz="2000" dirty="0">
              <a:solidFill>
                <a:srgbClr val="26343E"/>
              </a:solidFill>
            </a:endParaRPr>
          </a:p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Har I oplevet at blive lyttet til af en voksen? </a:t>
            </a:r>
          </a:p>
          <a:p>
            <a:pPr>
              <a:lnSpc>
                <a:spcPts val="3000"/>
              </a:lnSpc>
            </a:pPr>
            <a:r>
              <a:rPr lang="da-DK" sz="2000" i="1" dirty="0">
                <a:solidFill>
                  <a:srgbClr val="26343E"/>
                </a:solidFill>
              </a:rPr>
              <a:t>Hvordan var det?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3D3D7-7183-882C-5614-77678FDABB8A}"/>
              </a:ext>
            </a:extLst>
          </p:cNvPr>
          <p:cNvSpPr txBox="1"/>
          <p:nvPr/>
        </p:nvSpPr>
        <p:spPr>
          <a:xfrm>
            <a:off x="5968999" y="957555"/>
            <a:ext cx="4765209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BØRNENES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NYTÅRSTALE</a:t>
            </a:r>
          </a:p>
        </p:txBody>
      </p:sp>
    </p:spTree>
    <p:extLst>
      <p:ext uri="{BB962C8B-B14F-4D97-AF65-F5344CB8AC3E}">
        <p14:creationId xmlns:p14="http://schemas.microsoft.com/office/powerpoint/2010/main" val="297524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968999" y="2149242"/>
            <a:ext cx="6323309" cy="291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26343E"/>
                </a:solidFill>
              </a:rPr>
              <a:t>Se filmen – Ordet er dit</a:t>
            </a:r>
          </a:p>
          <a:p>
            <a:endParaRPr lang="da-DK" sz="2000" b="1" dirty="0">
              <a:solidFill>
                <a:srgbClr val="26343E"/>
              </a:solidFill>
            </a:endParaRPr>
          </a:p>
          <a:p>
            <a:r>
              <a:rPr lang="da-DK" sz="2000" b="1" dirty="0">
                <a:solidFill>
                  <a:srgbClr val="26343E"/>
                </a:solidFill>
              </a:rPr>
              <a:t>SPØRGSMÅL: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Hvad handlede filmen om?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Kan I huske hvad artikel 12 handler om?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Hvornår bør de voksne lytte til børnene?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26343E"/>
                </a:solidFill>
              </a:rPr>
              <a:t>Tror I, alle voksne ved, at børn og unge har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ret til at blive lyttet til?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B7DAA-3B89-74C7-9E12-3719122AEE76}"/>
              </a:ext>
            </a:extLst>
          </p:cNvPr>
          <p:cNvSpPr txBox="1"/>
          <p:nvPr/>
        </p:nvSpPr>
        <p:spPr>
          <a:xfrm>
            <a:off x="5968999" y="1375953"/>
            <a:ext cx="4765209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ORDET ER DIT</a:t>
            </a:r>
          </a:p>
        </p:txBody>
      </p:sp>
    </p:spTree>
    <p:extLst>
      <p:ext uri="{BB962C8B-B14F-4D97-AF65-F5344CB8AC3E}">
        <p14:creationId xmlns:p14="http://schemas.microsoft.com/office/powerpoint/2010/main" val="48187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Øvelse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BF882-98E5-164A-3817-5E533946DCC9}"/>
              </a:ext>
            </a:extLst>
          </p:cNvPr>
          <p:cNvSpPr txBox="1"/>
          <p:nvPr/>
        </p:nvSpPr>
        <p:spPr>
          <a:xfrm>
            <a:off x="5968999" y="1380362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HVAD ER VIGTIGT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FOR DIG?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581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43711F9F-6BD9-EE30-4CE1-201EEC2C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Højtlæsning fra en bog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6D3B2-4F00-125D-9019-AD50CED2E5AA}"/>
              </a:ext>
            </a:extLst>
          </p:cNvPr>
          <p:cNvSpPr txBox="1"/>
          <p:nvPr/>
        </p:nvSpPr>
        <p:spPr>
          <a:xfrm>
            <a:off x="5968999" y="1301332"/>
            <a:ext cx="5694681" cy="14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NÅR BØRN</a:t>
            </a:r>
          </a:p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latin typeface="Calibre Black" panose="020B0503030202060203" pitchFamily="34" charset="77"/>
              </a:rPr>
              <a:t>TAGER ORDET</a:t>
            </a:r>
            <a:endParaRPr lang="en-GB" sz="5200" b="1" dirty="0">
              <a:solidFill>
                <a:srgbClr val="009DE0"/>
              </a:solidFill>
              <a:effectLst/>
              <a:latin typeface="Calibre Black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402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6095999" y="2794852"/>
            <a:ext cx="4020128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Vi har fået besøg af 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276A5-F7BC-5193-3E7F-0F6379BEC520}"/>
              </a:ext>
            </a:extLst>
          </p:cNvPr>
          <p:cNvSpPr txBox="1"/>
          <p:nvPr/>
        </p:nvSpPr>
        <p:spPr>
          <a:xfrm>
            <a:off x="5968999" y="1981076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BESØG/VIDEO</a:t>
            </a:r>
          </a:p>
        </p:txBody>
      </p:sp>
    </p:spTree>
    <p:extLst>
      <p:ext uri="{BB962C8B-B14F-4D97-AF65-F5344CB8AC3E}">
        <p14:creationId xmlns:p14="http://schemas.microsoft.com/office/powerpoint/2010/main" val="197261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932F1D-4A59-7E2F-93BE-0A18DDBF1929}"/>
              </a:ext>
            </a:extLst>
          </p:cNvPr>
          <p:cNvSpPr txBox="1"/>
          <p:nvPr/>
        </p:nvSpPr>
        <p:spPr>
          <a:xfrm>
            <a:off x="6913879" y="2988494"/>
            <a:ext cx="3235961" cy="88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80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94780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>
            <a:extLst>
              <a:ext uri="{FF2B5EF4-FFF2-40B4-BE49-F238E27FC236}">
                <a16:creationId xmlns:a16="http://schemas.microsoft.com/office/drawing/2014/main" id="{89826684-B90E-EDC7-AB59-58B3F21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4" cy="68579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803898" y="2972652"/>
            <a:ext cx="5740401" cy="121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2000" dirty="0">
                <a:solidFill>
                  <a:srgbClr val="26343E"/>
                </a:solidFill>
              </a:rPr>
              <a:t>Alle skal komme ned på gulvet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og stille sig på én lang række på gulvet </a:t>
            </a:r>
            <a:br>
              <a:rPr lang="da-DK" sz="2000" dirty="0">
                <a:solidFill>
                  <a:srgbClr val="26343E"/>
                </a:solidFill>
              </a:rPr>
            </a:br>
            <a:r>
              <a:rPr lang="da-DK" sz="2000" dirty="0">
                <a:solidFill>
                  <a:srgbClr val="26343E"/>
                </a:solidFill>
              </a:rPr>
              <a:t>– skulder ved skulder.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864CB-93EC-33B5-C800-85297EB526E6}"/>
              </a:ext>
            </a:extLst>
          </p:cNvPr>
          <p:cNvSpPr txBox="1"/>
          <p:nvPr/>
        </p:nvSpPr>
        <p:spPr>
          <a:xfrm>
            <a:off x="5704839" y="2155318"/>
            <a:ext cx="5694681" cy="77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20"/>
              </a:lnSpc>
              <a:buNone/>
            </a:pPr>
            <a:r>
              <a:rPr lang="en-GB" sz="5200" b="1" dirty="0">
                <a:solidFill>
                  <a:srgbClr val="009DE0"/>
                </a:solidFill>
                <a:effectLst/>
                <a:latin typeface="Calibre Black" panose="020B0503030202060203" pitchFamily="34" charset="77"/>
              </a:rPr>
              <a:t>DILEMMA-ØVELSE</a:t>
            </a:r>
          </a:p>
        </p:txBody>
      </p:sp>
    </p:spTree>
    <p:extLst>
      <p:ext uri="{BB962C8B-B14F-4D97-AF65-F5344CB8AC3E}">
        <p14:creationId xmlns:p14="http://schemas.microsoft.com/office/powerpoint/2010/main" val="10524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431</Words>
  <Application>Microsoft Macintosh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Calibre Black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Jan Majgaard</cp:lastModifiedBy>
  <cp:revision>72</cp:revision>
  <dcterms:created xsi:type="dcterms:W3CDTF">2024-09-16T11:37:04Z</dcterms:created>
  <dcterms:modified xsi:type="dcterms:W3CDTF">2025-08-12T11:59:03Z</dcterms:modified>
</cp:coreProperties>
</file>