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257" r:id="rId6"/>
    <p:sldId id="263" r:id="rId7"/>
    <p:sldId id="258" r:id="rId8"/>
    <p:sldId id="265" r:id="rId9"/>
    <p:sldId id="264" r:id="rId10"/>
    <p:sldId id="259" r:id="rId11"/>
    <p:sldId id="268" r:id="rId12"/>
    <p:sldId id="267" r:id="rId13"/>
    <p:sldId id="261" r:id="rId14"/>
    <p:sldId id="260" r:id="rId15"/>
    <p:sldId id="266" r:id="rId16"/>
    <p:sldId id="262" r:id="rId17"/>
  </p:sldIdLst>
  <p:sldSz cx="12192000" cy="6858000"/>
  <p:notesSz cx="6808788" cy="9940925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530" autoAdjust="0"/>
  </p:normalViewPr>
  <p:slideViewPr>
    <p:cSldViewPr snapToGrid="0">
      <p:cViewPr varScale="1">
        <p:scale>
          <a:sx n="71" d="100"/>
          <a:sy n="71" d="100"/>
        </p:scale>
        <p:origin x="20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tte Rabæk Poulsen" userId="ce1e3bd3-d281-4d37-808a-f188cd6b46b3" providerId="ADAL" clId="{68A7F33F-D99C-4620-9C66-0A976F803D13}"/>
    <pc:docChg chg="modSld">
      <pc:chgData name="Mette Rabæk Poulsen" userId="ce1e3bd3-d281-4d37-808a-f188cd6b46b3" providerId="ADAL" clId="{68A7F33F-D99C-4620-9C66-0A976F803D13}" dt="2025-05-16T09:47:56.218" v="10" actId="6549"/>
      <pc:docMkLst>
        <pc:docMk/>
      </pc:docMkLst>
      <pc:sldChg chg="modNotesTx">
        <pc:chgData name="Mette Rabæk Poulsen" userId="ce1e3bd3-d281-4d37-808a-f188cd6b46b3" providerId="ADAL" clId="{68A7F33F-D99C-4620-9C66-0A976F803D13}" dt="2025-05-16T09:47:10.215" v="0" actId="6549"/>
        <pc:sldMkLst>
          <pc:docMk/>
          <pc:sldMk cId="1244148288" sldId="257"/>
        </pc:sldMkLst>
      </pc:sldChg>
      <pc:sldChg chg="modNotesTx">
        <pc:chgData name="Mette Rabæk Poulsen" userId="ce1e3bd3-d281-4d37-808a-f188cd6b46b3" providerId="ADAL" clId="{68A7F33F-D99C-4620-9C66-0A976F803D13}" dt="2025-05-16T09:47:20.585" v="2" actId="6549"/>
        <pc:sldMkLst>
          <pc:docMk/>
          <pc:sldMk cId="460975391" sldId="258"/>
        </pc:sldMkLst>
      </pc:sldChg>
      <pc:sldChg chg="modNotesTx">
        <pc:chgData name="Mette Rabæk Poulsen" userId="ce1e3bd3-d281-4d37-808a-f188cd6b46b3" providerId="ADAL" clId="{68A7F33F-D99C-4620-9C66-0A976F803D13}" dt="2025-05-16T09:47:37.206" v="5" actId="6549"/>
        <pc:sldMkLst>
          <pc:docMk/>
          <pc:sldMk cId="1605097898" sldId="259"/>
        </pc:sldMkLst>
      </pc:sldChg>
      <pc:sldChg chg="modNotesTx">
        <pc:chgData name="Mette Rabæk Poulsen" userId="ce1e3bd3-d281-4d37-808a-f188cd6b46b3" providerId="ADAL" clId="{68A7F33F-D99C-4620-9C66-0A976F803D13}" dt="2025-05-16T09:47:52.980" v="9" actId="6549"/>
        <pc:sldMkLst>
          <pc:docMk/>
          <pc:sldMk cId="2100175921" sldId="260"/>
        </pc:sldMkLst>
      </pc:sldChg>
      <pc:sldChg chg="modNotesTx">
        <pc:chgData name="Mette Rabæk Poulsen" userId="ce1e3bd3-d281-4d37-808a-f188cd6b46b3" providerId="ADAL" clId="{68A7F33F-D99C-4620-9C66-0A976F803D13}" dt="2025-05-16T09:47:48.565" v="8" actId="6549"/>
        <pc:sldMkLst>
          <pc:docMk/>
          <pc:sldMk cId="1749632829" sldId="261"/>
        </pc:sldMkLst>
      </pc:sldChg>
      <pc:sldChg chg="modNotesTx">
        <pc:chgData name="Mette Rabæk Poulsen" userId="ce1e3bd3-d281-4d37-808a-f188cd6b46b3" providerId="ADAL" clId="{68A7F33F-D99C-4620-9C66-0A976F803D13}" dt="2025-05-16T09:47:14.173" v="1" actId="6549"/>
        <pc:sldMkLst>
          <pc:docMk/>
          <pc:sldMk cId="2787354748" sldId="263"/>
        </pc:sldMkLst>
      </pc:sldChg>
      <pc:sldChg chg="modNotesTx">
        <pc:chgData name="Mette Rabæk Poulsen" userId="ce1e3bd3-d281-4d37-808a-f188cd6b46b3" providerId="ADAL" clId="{68A7F33F-D99C-4620-9C66-0A976F803D13}" dt="2025-05-16T09:47:33.657" v="4" actId="6549"/>
        <pc:sldMkLst>
          <pc:docMk/>
          <pc:sldMk cId="916246076" sldId="264"/>
        </pc:sldMkLst>
      </pc:sldChg>
      <pc:sldChg chg="modNotesTx">
        <pc:chgData name="Mette Rabæk Poulsen" userId="ce1e3bd3-d281-4d37-808a-f188cd6b46b3" providerId="ADAL" clId="{68A7F33F-D99C-4620-9C66-0A976F803D13}" dt="2025-05-16T09:47:26.709" v="3" actId="6549"/>
        <pc:sldMkLst>
          <pc:docMk/>
          <pc:sldMk cId="1521143953" sldId="265"/>
        </pc:sldMkLst>
      </pc:sldChg>
      <pc:sldChg chg="modNotesTx">
        <pc:chgData name="Mette Rabæk Poulsen" userId="ce1e3bd3-d281-4d37-808a-f188cd6b46b3" providerId="ADAL" clId="{68A7F33F-D99C-4620-9C66-0A976F803D13}" dt="2025-05-16T09:47:56.218" v="10" actId="6549"/>
        <pc:sldMkLst>
          <pc:docMk/>
          <pc:sldMk cId="1278944657" sldId="266"/>
        </pc:sldMkLst>
      </pc:sldChg>
      <pc:sldChg chg="modNotesTx">
        <pc:chgData name="Mette Rabæk Poulsen" userId="ce1e3bd3-d281-4d37-808a-f188cd6b46b3" providerId="ADAL" clId="{68A7F33F-D99C-4620-9C66-0A976F803D13}" dt="2025-05-16T09:47:44.547" v="7" actId="6549"/>
        <pc:sldMkLst>
          <pc:docMk/>
          <pc:sldMk cId="1538812743" sldId="267"/>
        </pc:sldMkLst>
      </pc:sldChg>
      <pc:sldChg chg="modNotesTx">
        <pc:chgData name="Mette Rabæk Poulsen" userId="ce1e3bd3-d281-4d37-808a-f188cd6b46b3" providerId="ADAL" clId="{68A7F33F-D99C-4620-9C66-0A976F803D13}" dt="2025-05-16T09:47:40.580" v="6" actId="6549"/>
        <pc:sldMkLst>
          <pc:docMk/>
          <pc:sldMk cId="724829740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8201A-3F80-4BC1-8AFF-690BC092DF74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A1B6C-855C-48B3-A991-BAB8F934C07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94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1230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615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ea typeface="Calibri"/>
              <a:cs typeface="Calibri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6191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8197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5560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385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377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8244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0932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2337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4563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146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EA1B6C-855C-48B3-A991-BAB8F934C07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518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A979B3-9535-54E3-C45E-C777E6825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1C5F60-32EA-B8E7-7743-A7754D18A2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2806FFA-D9A3-D8AD-ABC6-4D545D06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2F17B34-D47F-D147-E15B-ED6F9DF23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09A2E5E-0A7B-4D22-531F-CA2D927CE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7190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C71FB-FB42-4381-F416-35EFFE24F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CD99ACC-CF04-EB1C-ACB9-EEF043C30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AB97519-8361-381E-8428-B2C48C87E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092CDEE-F0C0-1FC8-93F8-5D9AA793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0735F00-A120-3668-FDE1-095C1124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1152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A8D5D62-D500-D186-0F75-A9782F55F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C5C7F02-6F71-DD52-8604-65C46E460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02C4AB-BBA9-651A-B738-3324F135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761D0E5-672F-C8B7-3635-657E7AA27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36908FF-BAF4-C565-A974-D15746302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702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71B5E-A6B1-BAC6-6AD4-B07972F57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50889A0-6AD9-E098-6355-E982D5F7B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1BAA31B-AA45-6402-B872-0E366AD6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752FFE6-624A-7C6E-CBBB-2930C273C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78582AE-AB12-6568-81E6-478188D7D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55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F44CA-F8D8-F133-73F3-DF56668C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12E010-B9BA-AC4E-D113-68D43218A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33031D0-66F5-9EF6-8898-EAD930C00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2C864CA-0EE5-3352-80B1-53685075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37D5F8-77CC-C894-A21A-3A466F8D2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858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1A45AF-581A-C0D3-20AF-740A2F02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59E92E-03AC-46BA-7312-1B9A4AD7B9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F4011E9-F9AD-76A2-71DF-43A244B3C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F04C512-AFC7-FD03-00BB-6FEC557D6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F381195-B4D1-6DE5-243D-CE9AFF95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BB1D7B-2B8A-8E6C-099C-A2E21A787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318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7294E-89F4-A722-1BD0-A46CF4BF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2A1143-D435-BF50-5E12-6D9EF1F47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60C5241-9E69-CCB6-1F1F-A1FC090A4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0CC429D-EC81-C044-21F4-C721003CD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1D11BD3-9D95-9096-5E02-2649A35EC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E9E4141-5B58-9C7A-CDEC-C5CE56122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C13776C-C3A9-B69A-DD47-D207EA408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484954C-53CB-BDE1-CDC6-86ED8CEC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54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D8ECD-A502-38F7-6259-DBA4CFB38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BD00FFF-EC49-8363-8BA5-F6BE45C6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AF1CBD7-2E42-24FF-8FDC-120E9479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6B1A86-1E12-7890-8AE3-8F02DCF29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2525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7008E69-A5C7-103E-E9B5-20D6ECA8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F7AF3BB-8973-7130-C048-EDB4EA55D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5D548B-E8F5-AC73-3358-8D9EEE85D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032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69A39-A897-EAF7-01B7-82012698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5CF7BAB-BC90-1731-2C29-363E85EDF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94336A-C669-0930-86DA-EEDFD848E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C1E4C9A-4039-829D-CBE7-F3CC4222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FC7D62B-83A4-9321-E24D-178DBD2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403A25B-8BDC-2FE1-BD85-1BB4969BF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668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242918-3912-EB67-0812-49F802699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CA82DA8-2189-E056-C13A-D4D0D6DE7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4276A89-4266-4936-4DCC-8AF92D8AD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985347-F0AE-FAE1-71AF-84F716F4D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D1BAF5F-E626-C9D4-84C4-4FDD04F0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4FAE3E8-10E9-353B-FFA1-15A3024F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143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57280031-4875-4C79-CD54-A4643E26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FDD7CE-B3CF-E2F0-F9E1-C5B9C7C96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9861B70-E117-FD3D-4238-1B81633E16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1694B-96D6-44E9-8727-C5574E1B94C2}" type="datetimeFigureOut">
              <a:rPr lang="da-DK" smtClean="0"/>
              <a:t>16-05-2025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7B40D6E-BA94-E912-D45D-AFC2A7E26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D9D1BB8-EA58-88EB-1043-AC3C668A0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46F5-36A4-433E-8A22-9323D9B6DDB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503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1C440B-1B1C-D551-8978-ADDA61D9D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da-DK" sz="5400" dirty="0">
                <a:latin typeface="Sniff Medium" panose="02000603020000020004" pitchFamily="50" charset="0"/>
              </a:rPr>
              <a:t>Infomøde om Orlaprisen 2025</a:t>
            </a:r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90942C1-F42D-4840-010D-903A8026A7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r="3779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024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AAB550D-E842-0978-11F4-E0ACEDFAE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>
                <a:latin typeface="Sniff Medium" panose="02000603020000020004" pitchFamily="50" charset="0"/>
              </a:rPr>
              <a:t>Støt</a:t>
            </a:r>
            <a:r>
              <a:rPr lang="en-US" sz="5400" dirty="0">
                <a:latin typeface="Sniff Medium" panose="02000603020000020004" pitchFamily="50" charset="0"/>
              </a:rPr>
              <a:t> </a:t>
            </a:r>
            <a:r>
              <a:rPr lang="en-US" sz="5400" dirty="0" err="1">
                <a:latin typeface="Sniff Medium" panose="02000603020000020004" pitchFamily="50" charset="0"/>
              </a:rPr>
              <a:t>Orlaprisen</a:t>
            </a:r>
            <a:endParaRPr lang="en-US" sz="5400" dirty="0">
              <a:latin typeface="Sniff Medium" panose="02000603020000020004" pitchFamily="50" charset="0"/>
            </a:endParaRPr>
          </a:p>
        </p:txBody>
      </p:sp>
      <p:pic>
        <p:nvPicPr>
          <p:cNvPr id="13" name="Billede 12" descr="Et billede, der indeholder tøj, Ansigt, person, smil&#10;&#10;Automatisk genereret beskrivelse">
            <a:extLst>
              <a:ext uri="{FF2B5EF4-FFF2-40B4-BE49-F238E27FC236}">
                <a16:creationId xmlns:a16="http://schemas.microsoft.com/office/drawing/2014/main" id="{84E4CD48-CD0E-78A5-1BE4-F06B63C23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17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0DD74E-6ACD-78B8-A249-162673B6B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da-DK" sz="2200" dirty="0"/>
              <a:t>Promovér nomineringer, afstemning og </a:t>
            </a:r>
            <a:r>
              <a:rPr lang="da-DK" sz="2200" dirty="0" err="1"/>
              <a:t>livestream</a:t>
            </a:r>
            <a:r>
              <a:rPr lang="da-DK" sz="2200" dirty="0"/>
              <a:t> af Orlapris-showet på sociale medier og hjemmesider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da-DK" sz="2200" dirty="0"/>
              <a:t>Del nomineringsvideoer (i oktober)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da-DK" sz="2200" dirty="0"/>
              <a:t>Brug den tilgængelige grafik – mangler der noget? Send en mail.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da-DK" sz="2200" dirty="0"/>
              <a:t>Donér gerne gavebøger til Orla-ambassadørerne</a:t>
            </a:r>
          </a:p>
        </p:txBody>
      </p:sp>
    </p:spTree>
    <p:extLst>
      <p:ext uri="{BB962C8B-B14F-4D97-AF65-F5344CB8AC3E}">
        <p14:creationId xmlns:p14="http://schemas.microsoft.com/office/powerpoint/2010/main" val="174963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A78C53-C082-5EA5-1E47-4A96C0468C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eReolen GO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07EBAC4-8221-85D1-F983-7575A82443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Om Orlaprisen.dk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75A3F029-4413-66B0-6ED9-0B81820C69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-3098"/>
          <a:ext cx="12192000" cy="6861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9144000" imgH="5143500" progId="AcroExch.Document.DC">
                  <p:embed/>
                </p:oleObj>
              </mc:Choice>
              <mc:Fallback>
                <p:oleObj name="Acrobat Document" r:id="rId3" imgW="9144000" imgH="5143500" progId="AcroExch.Document.DC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75A3F029-4413-66B0-6ED9-0B81820C69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3098"/>
                        <a:ext cx="12192000" cy="6861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175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FC3D2873-2194-4FB0-BFBA-7E7EEB984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545B38-D806-0D3A-6056-C3B3E2375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5" r="13432" b="-2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9336B03-F3E0-0A85-579D-BA89144517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677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51526B8-530B-C64D-2D01-691540F55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35" r="-1" b="25249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1" name="Freeform: Shape 15">
            <a:extLst>
              <a:ext uri="{FF2B5EF4-FFF2-40B4-BE49-F238E27FC236}">
                <a16:creationId xmlns:a16="http://schemas.microsoft.com/office/drawing/2014/main" id="{B228652A-FD81-4A3C-B164-2012BF4EE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7943" cy="6858000"/>
          </a:xfrm>
          <a:custGeom>
            <a:avLst/>
            <a:gdLst>
              <a:gd name="connsiteX0" fmla="*/ 0 w 5927943"/>
              <a:gd name="connsiteY0" fmla="*/ 0 h 6858000"/>
              <a:gd name="connsiteX1" fmla="*/ 5129522 w 5927943"/>
              <a:gd name="connsiteY1" fmla="*/ 0 h 6858000"/>
              <a:gd name="connsiteX2" fmla="*/ 5289639 w 5927943"/>
              <a:gd name="connsiteY2" fmla="*/ 323150 h 6858000"/>
              <a:gd name="connsiteX3" fmla="*/ 5927943 w 5927943"/>
              <a:gd name="connsiteY3" fmla="*/ 3476847 h 6858000"/>
              <a:gd name="connsiteX4" fmla="*/ 5289639 w 5927943"/>
              <a:gd name="connsiteY4" fmla="*/ 6630545 h 6858000"/>
              <a:gd name="connsiteX5" fmla="*/ 5176937 w 5927943"/>
              <a:gd name="connsiteY5" fmla="*/ 6858000 h 6858000"/>
              <a:gd name="connsiteX6" fmla="*/ 0 w 592794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7943" h="6858000">
                <a:moveTo>
                  <a:pt x="0" y="0"/>
                </a:moveTo>
                <a:lnTo>
                  <a:pt x="5129522" y="0"/>
                </a:lnTo>
                <a:lnTo>
                  <a:pt x="5289639" y="323150"/>
                </a:lnTo>
                <a:cubicBezTo>
                  <a:pt x="5692631" y="1223391"/>
                  <a:pt x="5927943" y="2308646"/>
                  <a:pt x="5927943" y="3476847"/>
                </a:cubicBezTo>
                <a:cubicBezTo>
                  <a:pt x="5927943" y="4645048"/>
                  <a:pt x="5692631" y="5730304"/>
                  <a:pt x="5289639" y="6630545"/>
                </a:cubicBezTo>
                <a:lnTo>
                  <a:pt x="517693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E8F25D8-4980-4C67-9E0C-7BE94C9CBF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17310" cy="6858000"/>
          </a:xfrm>
          <a:custGeom>
            <a:avLst/>
            <a:gdLst>
              <a:gd name="connsiteX0" fmla="*/ 0 w 5917310"/>
              <a:gd name="connsiteY0" fmla="*/ 0 h 6858000"/>
              <a:gd name="connsiteX1" fmla="*/ 5118889 w 5917310"/>
              <a:gd name="connsiteY1" fmla="*/ 0 h 6858000"/>
              <a:gd name="connsiteX2" fmla="*/ 5279006 w 5917310"/>
              <a:gd name="connsiteY2" fmla="*/ 323150 h 6858000"/>
              <a:gd name="connsiteX3" fmla="*/ 5917310 w 5917310"/>
              <a:gd name="connsiteY3" fmla="*/ 3476847 h 6858000"/>
              <a:gd name="connsiteX4" fmla="*/ 5279006 w 5917310"/>
              <a:gd name="connsiteY4" fmla="*/ 6630545 h 6858000"/>
              <a:gd name="connsiteX5" fmla="*/ 5166304 w 5917310"/>
              <a:gd name="connsiteY5" fmla="*/ 6858000 h 6858000"/>
              <a:gd name="connsiteX6" fmla="*/ 0 w 591731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17310" h="6858000">
                <a:moveTo>
                  <a:pt x="0" y="0"/>
                </a:moveTo>
                <a:lnTo>
                  <a:pt x="5118889" y="0"/>
                </a:lnTo>
                <a:lnTo>
                  <a:pt x="5279006" y="323150"/>
                </a:lnTo>
                <a:cubicBezTo>
                  <a:pt x="5681998" y="1223391"/>
                  <a:pt x="5917310" y="2308646"/>
                  <a:pt x="5917310" y="3476847"/>
                </a:cubicBezTo>
                <a:cubicBezTo>
                  <a:pt x="5917310" y="4645048"/>
                  <a:pt x="5681998" y="5730304"/>
                  <a:pt x="5279006" y="6630545"/>
                </a:cubicBezTo>
                <a:lnTo>
                  <a:pt x="516630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7FC714-BB4A-D4ED-BE74-DD97B8FD30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922" y="352397"/>
            <a:ext cx="5020056" cy="1829377"/>
          </a:xfrm>
        </p:spPr>
        <p:txBody>
          <a:bodyPr>
            <a:normAutofit/>
          </a:bodyPr>
          <a:lstStyle/>
          <a:p>
            <a:pPr algn="l"/>
            <a:r>
              <a:rPr lang="da-DK" sz="5400" dirty="0">
                <a:latin typeface="Sniff Medium" panose="02000603020000020004" pitchFamily="50" charset="0"/>
              </a:rPr>
              <a:t>Husk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19D4409-0D88-3ADC-2FB0-9D7E13D66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097" y="2430035"/>
            <a:ext cx="3734659" cy="1908891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Facebook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LinkedIn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Instagram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a-DK" dirty="0"/>
              <a:t>Orlaprisen.dk</a:t>
            </a:r>
            <a:br>
              <a:rPr lang="da-DK" dirty="0"/>
            </a:br>
            <a:endParaRPr lang="da-DK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214C69-1234-4E5D-91CD-BEA002042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6E49C8-40C0-4E80-BAC0-9A66298F1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Google (Noto Color Emoji - Unicode 15.1)">
            <a:extLst>
              <a:ext uri="{FF2B5EF4-FFF2-40B4-BE49-F238E27FC236}">
                <a16:creationId xmlns:a16="http://schemas.microsoft.com/office/drawing/2014/main" id="{E06D1DF1-374E-D343-44A3-6810AEAE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36" y="807871"/>
            <a:ext cx="1355618" cy="13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6D20660A-4CE9-791B-0C6F-477287DCCCEA}"/>
              </a:ext>
            </a:extLst>
          </p:cNvPr>
          <p:cNvSpPr txBox="1"/>
          <p:nvPr/>
        </p:nvSpPr>
        <p:spPr>
          <a:xfrm>
            <a:off x="841141" y="5074385"/>
            <a:ext cx="4211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/>
              <a:t>Kontakt: orla@mkb.aarhus.dk</a:t>
            </a:r>
          </a:p>
        </p:txBody>
      </p:sp>
    </p:spTree>
    <p:extLst>
      <p:ext uri="{BB962C8B-B14F-4D97-AF65-F5344CB8AC3E}">
        <p14:creationId xmlns:p14="http://schemas.microsoft.com/office/powerpoint/2010/main" val="12789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tøj, person, kvinde, menneske&#10;&#10;Automatisk genereret beskrivelse">
            <a:extLst>
              <a:ext uri="{FF2B5EF4-FFF2-40B4-BE49-F238E27FC236}">
                <a16:creationId xmlns:a16="http://schemas.microsoft.com/office/drawing/2014/main" id="{DDC43EF9-0CED-7302-0634-9BD41FD1B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D3E741-F5A3-232A-9182-2691CE388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3752" y="193964"/>
            <a:ext cx="10058400" cy="129428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da-DK" sz="5200" dirty="0">
                <a:solidFill>
                  <a:srgbClr val="FFFFFF"/>
                </a:solidFill>
                <a:latin typeface="Sniff Medium"/>
              </a:rPr>
              <a:t>Spørgsmål?</a:t>
            </a:r>
            <a:endParaRPr lang="da-DK" sz="5200" dirty="0">
              <a:solidFill>
                <a:srgbClr val="FFFFFF"/>
              </a:solidFill>
              <a:latin typeface="Sniff Medium" panose="02000603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8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FA086A-0317-B912-75B3-E13B8DA785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366" y="890507"/>
            <a:ext cx="4849797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5400" b="1" kern="1200" dirty="0" err="1">
                <a:solidFill>
                  <a:schemeClr val="tx1"/>
                </a:solidFill>
                <a:latin typeface="Sniff Medium" panose="02000603020000020004" pitchFamily="50" charset="0"/>
              </a:rPr>
              <a:t>Velkommen</a:t>
            </a:r>
            <a:r>
              <a:rPr lang="en-US" sz="5400" b="1" kern="1200" dirty="0">
                <a:solidFill>
                  <a:schemeClr val="tx1"/>
                </a:solidFill>
                <a:latin typeface="Sniff Medium" panose="02000603020000020004" pitchFamily="50" charset="0"/>
              </a:rPr>
              <a:t> </a:t>
            </a:r>
            <a:br>
              <a:rPr lang="en-US" sz="5400" b="1" kern="1200" dirty="0">
                <a:solidFill>
                  <a:schemeClr val="tx1"/>
                </a:solidFill>
                <a:latin typeface="Sniff Medium" panose="02000603020000020004" pitchFamily="50" charset="0"/>
              </a:rPr>
            </a:br>
            <a:endParaRPr lang="en-US" sz="5400" b="1" kern="1200" dirty="0">
              <a:solidFill>
                <a:schemeClr val="tx1"/>
              </a:solidFill>
              <a:latin typeface="Sniff Medium" panose="02000603020000020004" pitchFamily="50" charset="0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3A4CF94-A662-45B7-925B-C2EAE1EC3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Velkommen</a:t>
            </a: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/>
              <a:t>Om </a:t>
            </a:r>
            <a:r>
              <a:rPr lang="en-US" sz="1900" dirty="0" err="1"/>
              <a:t>Orlaprisen</a:t>
            </a:r>
            <a:r>
              <a:rPr lang="en-US" sz="1900" dirty="0"/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Statistik</a:t>
            </a:r>
            <a:r>
              <a:rPr lang="en-US" sz="1900" dirty="0"/>
              <a:t> </a:t>
            </a:r>
            <a:r>
              <a:rPr lang="en-US" sz="1900" dirty="0" err="1"/>
              <a:t>fra</a:t>
            </a:r>
            <a:r>
              <a:rPr lang="en-US" sz="1900" dirty="0"/>
              <a:t> </a:t>
            </a:r>
            <a:r>
              <a:rPr lang="en-US" sz="1900" dirty="0" err="1"/>
              <a:t>Orlaprisen</a:t>
            </a:r>
            <a:r>
              <a:rPr lang="en-US" sz="1900" dirty="0"/>
              <a:t> 2024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Indstilling</a:t>
            </a:r>
            <a:r>
              <a:rPr lang="en-US" sz="1900" dirty="0"/>
              <a:t> </a:t>
            </a:r>
            <a:r>
              <a:rPr lang="en-US" sz="1900" dirty="0" err="1"/>
              <a:t>af</a:t>
            </a:r>
            <a:r>
              <a:rPr lang="en-US" sz="1900" dirty="0"/>
              <a:t> </a:t>
            </a:r>
            <a:r>
              <a:rPr lang="en-US" sz="1900" dirty="0" err="1"/>
              <a:t>bøger</a:t>
            </a: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Tidsplan</a:t>
            </a:r>
            <a:r>
              <a:rPr lang="en-US" sz="1900" dirty="0"/>
              <a:t> for </a:t>
            </a:r>
            <a:r>
              <a:rPr lang="en-US" sz="1900" dirty="0" err="1"/>
              <a:t>Orlaprisen</a:t>
            </a:r>
            <a:r>
              <a:rPr lang="en-US" sz="1900" dirty="0"/>
              <a:t> 2025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/>
              <a:t>De </a:t>
            </a:r>
            <a:r>
              <a:rPr lang="en-US" sz="1900" dirty="0" err="1"/>
              <a:t>gode</a:t>
            </a:r>
            <a:r>
              <a:rPr lang="en-US" sz="1900" dirty="0"/>
              <a:t> </a:t>
            </a:r>
            <a:r>
              <a:rPr lang="en-US" sz="1900" dirty="0" err="1"/>
              <a:t>historier</a:t>
            </a: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Nomineringer</a:t>
            </a:r>
            <a:r>
              <a:rPr lang="en-US" sz="1900" dirty="0"/>
              <a:t> og </a:t>
            </a:r>
            <a:r>
              <a:rPr lang="en-US" sz="1900" dirty="0" err="1"/>
              <a:t>frikøb</a:t>
            </a: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Grafik</a:t>
            </a: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1900" dirty="0" err="1"/>
              <a:t>Spørgsmål</a:t>
            </a: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5" name="Billede 4" descr="Et billede, der indeholder sort, mørke&#10;&#10;Indhold genereret af kunstig intelligens kan være forkert.">
            <a:extLst>
              <a:ext uri="{FF2B5EF4-FFF2-40B4-BE49-F238E27FC236}">
                <a16:creationId xmlns:a16="http://schemas.microsoft.com/office/drawing/2014/main" id="{79266B62-BC16-8D82-F382-91370B20E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05" y="661916"/>
            <a:ext cx="5976245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48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AAE208E-3CDD-DE79-E819-80A81204D8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672" y="60104"/>
            <a:ext cx="5094524" cy="1330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5400" dirty="0">
                <a:latin typeface="Sniff Medium" panose="02000603020000020004" pitchFamily="50" charset="0"/>
              </a:rPr>
              <a:t>Om </a:t>
            </a:r>
            <a:r>
              <a:rPr lang="en-US" sz="5400" dirty="0" err="1">
                <a:latin typeface="Sniff Medium" panose="02000603020000020004" pitchFamily="50" charset="0"/>
              </a:rPr>
              <a:t>Orlaprisen</a:t>
            </a:r>
            <a:endParaRPr lang="en-US" sz="5400" dirty="0">
              <a:latin typeface="Sniff Medium" panose="02000603020000020004" pitchFamily="50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D01AF28-278E-A086-FC21-F68C3CC3F293}"/>
              </a:ext>
            </a:extLst>
          </p:cNvPr>
          <p:cNvSpPr txBox="1"/>
          <p:nvPr/>
        </p:nvSpPr>
        <p:spPr>
          <a:xfrm>
            <a:off x="443424" y="1451047"/>
            <a:ext cx="4814376" cy="534684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Aarhus </a:t>
            </a:r>
            <a:r>
              <a:rPr lang="da-DK" sz="2300" dirty="0"/>
              <a:t>Kommunes</a:t>
            </a:r>
            <a:r>
              <a:rPr lang="en-US" sz="2300" dirty="0"/>
              <a:t> </a:t>
            </a:r>
            <a:r>
              <a:rPr lang="da-DK" sz="2300" dirty="0"/>
              <a:t>biblioteker</a:t>
            </a:r>
            <a:r>
              <a:rPr lang="en-US" sz="2300" dirty="0"/>
              <a:t> og </a:t>
            </a:r>
            <a:r>
              <a:rPr lang="en-US" sz="2300" dirty="0" err="1"/>
              <a:t>eReolen</a:t>
            </a:r>
            <a:r>
              <a:rPr lang="en-US" sz="2300" dirty="0"/>
              <a:t> GO </a:t>
            </a:r>
            <a:r>
              <a:rPr lang="en-US" sz="2300" dirty="0" err="1"/>
              <a:t>i</a:t>
            </a:r>
            <a:r>
              <a:rPr lang="en-US" sz="2300" dirty="0"/>
              <a:t> </a:t>
            </a:r>
            <a:r>
              <a:rPr lang="en-US" sz="2300" dirty="0" err="1"/>
              <a:t>samarbejde</a:t>
            </a:r>
            <a:r>
              <a:rPr lang="en-US" sz="2300" dirty="0"/>
              <a:t> </a:t>
            </a:r>
            <a:br>
              <a:rPr lang="en-US" sz="2300" dirty="0"/>
            </a:br>
            <a:endParaRPr lang="en-US" sz="2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/>
              <a:t>Støttet</a:t>
            </a:r>
            <a:r>
              <a:rPr lang="en-US" sz="2300" dirty="0"/>
              <a:t> </a:t>
            </a:r>
            <a:r>
              <a:rPr lang="en-US" sz="2300" dirty="0" err="1"/>
              <a:t>af</a:t>
            </a:r>
            <a:r>
              <a:rPr lang="en-US" sz="2300" dirty="0"/>
              <a:t> Slots- og Kulturstyrelsen</a:t>
            </a:r>
            <a:br>
              <a:rPr lang="en-US" sz="2300" dirty="0"/>
            </a:br>
            <a:endParaRPr lang="en-US" sz="2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/>
              <a:t>Børnenes</a:t>
            </a:r>
            <a:r>
              <a:rPr lang="en-US" sz="2300" dirty="0"/>
              <a:t> </a:t>
            </a:r>
            <a:r>
              <a:rPr lang="en-US" sz="2300" dirty="0" err="1"/>
              <a:t>egen</a:t>
            </a:r>
            <a:r>
              <a:rPr lang="en-US" sz="2300" dirty="0"/>
              <a:t> </a:t>
            </a:r>
            <a:r>
              <a:rPr lang="en-US" sz="2300" dirty="0" err="1"/>
              <a:t>bogpris</a:t>
            </a:r>
            <a:r>
              <a:rPr lang="en-US" sz="2300" dirty="0"/>
              <a:t> – Orla-</a:t>
            </a:r>
            <a:r>
              <a:rPr lang="en-US" sz="2300" dirty="0" err="1"/>
              <a:t>ambassadører</a:t>
            </a:r>
            <a:br>
              <a:rPr lang="en-US" sz="2300" dirty="0"/>
            </a:br>
            <a:endParaRPr lang="en-US" sz="2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Forlag og </a:t>
            </a:r>
            <a:r>
              <a:rPr lang="en-US" sz="2300" dirty="0" err="1"/>
              <a:t>forfattere</a:t>
            </a:r>
            <a:r>
              <a:rPr lang="en-US" sz="2300" dirty="0"/>
              <a:t> </a:t>
            </a:r>
            <a:r>
              <a:rPr lang="en-US" sz="2300" dirty="0" err="1"/>
              <a:t>kan</a:t>
            </a:r>
            <a:r>
              <a:rPr lang="en-US" sz="2300" dirty="0"/>
              <a:t> </a:t>
            </a:r>
            <a:r>
              <a:rPr lang="en-US" sz="2300" dirty="0" err="1"/>
              <a:t>indstille</a:t>
            </a:r>
            <a:r>
              <a:rPr lang="en-US" sz="2300" dirty="0"/>
              <a:t> </a:t>
            </a:r>
            <a:r>
              <a:rPr lang="en-US" sz="2300" dirty="0" err="1"/>
              <a:t>bøger</a:t>
            </a:r>
            <a:r>
              <a:rPr lang="en-US" sz="2300" dirty="0"/>
              <a:t> </a:t>
            </a:r>
            <a:r>
              <a:rPr lang="en-US" sz="2300" dirty="0" err="1"/>
              <a:t>til</a:t>
            </a:r>
            <a:r>
              <a:rPr lang="en-US" sz="2300" dirty="0"/>
              <a:t> </a:t>
            </a:r>
            <a:r>
              <a:rPr lang="en-US" sz="2300" dirty="0" err="1"/>
              <a:t>prisen</a:t>
            </a:r>
            <a:br>
              <a:rPr lang="en-US" sz="2300" dirty="0"/>
            </a:br>
            <a:endParaRPr lang="en-US" sz="2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/>
              <a:t>5 </a:t>
            </a:r>
            <a:r>
              <a:rPr lang="en-US" sz="2300" dirty="0" err="1"/>
              <a:t>kategorier</a:t>
            </a:r>
            <a:r>
              <a:rPr lang="en-US" sz="2300" dirty="0"/>
              <a:t>: 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23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Spænding og fantasy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2300" kern="100">
                <a:ea typeface="Aptos" panose="020B0004020202020204" pitchFamily="34" charset="0"/>
                <a:cs typeface="Times New Roman"/>
              </a:rPr>
              <a:t>Teen-liv</a:t>
            </a:r>
            <a:r>
              <a:rPr lang="da-DK" sz="2300" kern="100" dirty="0">
                <a:effectLst/>
                <a:ea typeface="Aptos" panose="020B0004020202020204" pitchFamily="34" charset="0"/>
                <a:cs typeface="Times New Roman"/>
              </a:rPr>
              <a:t> og venner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23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Sjov</a:t>
            </a:r>
          </a:p>
          <a:p>
            <a:pPr marL="800100" lvl="1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da-DK" sz="23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Fakta</a:t>
            </a:r>
          </a:p>
          <a:p>
            <a:pPr marL="800100" lvl="1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da-DK" sz="23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Bedste tegninger</a:t>
            </a:r>
            <a:br>
              <a:rPr lang="da-DK" sz="23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US" sz="23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 err="1"/>
              <a:t>Prisen</a:t>
            </a:r>
            <a:r>
              <a:rPr lang="en-US" sz="2300" dirty="0"/>
              <a:t> </a:t>
            </a:r>
            <a:r>
              <a:rPr lang="en-US" sz="2300" dirty="0" err="1"/>
              <a:t>består</a:t>
            </a:r>
            <a:r>
              <a:rPr lang="en-US" sz="2300" dirty="0"/>
              <a:t> </a:t>
            </a:r>
            <a:r>
              <a:rPr lang="en-US" sz="2300" dirty="0" err="1"/>
              <a:t>af</a:t>
            </a:r>
            <a:r>
              <a:rPr lang="en-US" sz="2300" dirty="0"/>
              <a:t> 10.000 kroner og </a:t>
            </a:r>
            <a:r>
              <a:rPr lang="en-US" sz="2300" dirty="0" err="1"/>
              <a:t>en</a:t>
            </a:r>
            <a:r>
              <a:rPr lang="en-US" sz="2300" dirty="0"/>
              <a:t> statuette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71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Billede 3" descr="Et billede, der indeholder tøj, person, Ansigt, kvinde&#10;&#10;Automatisk genereret beskrivelse">
            <a:extLst>
              <a:ext uri="{FF2B5EF4-FFF2-40B4-BE49-F238E27FC236}">
                <a16:creationId xmlns:a16="http://schemas.microsoft.com/office/drawing/2014/main" id="{982AB336-238B-DCDF-7FA5-1417FBF0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0799" b="-2"/>
          <a:stretch/>
        </p:blipFill>
        <p:spPr>
          <a:xfrm>
            <a:off x="5701224" y="-3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735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illede 9" descr="Et billede, der indeholder tøj, person, Ansigt, mur&#10;&#10;Automatisk genereret beskrivelse">
            <a:extLst>
              <a:ext uri="{FF2B5EF4-FFF2-40B4-BE49-F238E27FC236}">
                <a16:creationId xmlns:a16="http://schemas.microsoft.com/office/drawing/2014/main" id="{F6CE798B-E0AB-4AAC-3776-8A0CBA665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21" y="0"/>
            <a:ext cx="4572390" cy="6858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EC051220-1991-D0AC-3806-77C55580D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endParaRPr lang="da-DK" sz="1700" dirty="0"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3F92A8A6-A23D-0C06-9007-5480250140C9}"/>
              </a:ext>
            </a:extLst>
          </p:cNvPr>
          <p:cNvSpPr txBox="1"/>
          <p:nvPr/>
        </p:nvSpPr>
        <p:spPr>
          <a:xfrm>
            <a:off x="289560" y="3195971"/>
            <a:ext cx="7894320" cy="246221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/>
                <a:ea typeface="Calibri"/>
                <a:cs typeface="Calibri"/>
              </a:rPr>
              <a:t>320 O</a:t>
            </a:r>
            <a:r>
              <a:rPr lang="da-DK" sz="2200" dirty="0">
                <a:effectLst/>
                <a:latin typeface="Calibri"/>
                <a:ea typeface="Calibri"/>
                <a:cs typeface="Calibri"/>
              </a:rPr>
              <a:t>rlaambassadører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effectLst/>
                <a:latin typeface="Calibri"/>
                <a:ea typeface="Calibri"/>
                <a:cs typeface="Calibri"/>
              </a:rPr>
              <a:t>16 jurymedlemmer</a:t>
            </a:r>
            <a:endParaRPr lang="da-DK" sz="2200" b="1" dirty="0">
              <a:effectLst/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/>
                <a:ea typeface="Calibri"/>
                <a:cs typeface="Calibri"/>
              </a:rPr>
              <a:t>388 indstillede titler</a:t>
            </a:r>
            <a:endParaRPr lang="da-DK" sz="2200" dirty="0">
              <a:effectLst/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effectLst/>
                <a:latin typeface="Calibri"/>
                <a:ea typeface="Calibri"/>
                <a:cs typeface="Calibri"/>
              </a:rPr>
              <a:t>Cirka 20.000 børn stemte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>
                <a:latin typeface="Calibri"/>
                <a:ea typeface="Calibri"/>
                <a:cs typeface="Calibri"/>
              </a:rPr>
              <a:t>350 tilskuere og 570 streaminger af showet</a:t>
            </a:r>
            <a:endParaRPr lang="da-DK" sz="2200" dirty="0">
              <a:effectLst/>
              <a:latin typeface="Calibri"/>
              <a:ea typeface="Calibri"/>
              <a:cs typeface="Calibri"/>
            </a:endParaRPr>
          </a:p>
          <a:p>
            <a:endParaRPr lang="da-DK" sz="2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da-DK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E5E3A5-41B3-E205-64F7-CB8CC3C89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1479" y="94770"/>
            <a:ext cx="814084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da-DK" sz="5000" dirty="0">
                <a:latin typeface="Sniff Medium" panose="02000603020000020004" pitchFamily="50" charset="0"/>
              </a:rPr>
              <a:t>Statistik</a:t>
            </a:r>
            <a:r>
              <a:rPr lang="en-US" sz="5000" dirty="0">
                <a:latin typeface="Sniff Medium" panose="02000603020000020004" pitchFamily="50" charset="0"/>
              </a:rPr>
              <a:t> - </a:t>
            </a:r>
            <a:r>
              <a:rPr lang="da-DK" sz="5000" dirty="0">
                <a:latin typeface="Sniff Medium" panose="02000603020000020004" pitchFamily="50" charset="0"/>
              </a:rPr>
              <a:t>Orlaprisen</a:t>
            </a:r>
            <a:r>
              <a:rPr lang="en-US" sz="5000" dirty="0">
                <a:latin typeface="Sniff Medium" panose="02000603020000020004" pitchFamily="50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460975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0D7CCC-E1D1-475A-32C4-86B973CB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da-DK" sz="5400" dirty="0">
                <a:latin typeface="Sniff Medium" panose="02000603020000020004" pitchFamily="50" charset="0"/>
              </a:rPr>
              <a:t>Indstilling af bøger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DD9F9A-1607-2A16-00D4-24273095E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Tjek kriterier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Udvælg de bedste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a-DK" dirty="0"/>
              <a:t>Send to eksemplarer + en mail</a:t>
            </a:r>
          </a:p>
        </p:txBody>
      </p:sp>
      <p:pic>
        <p:nvPicPr>
          <p:cNvPr id="5" name="Billede 4" descr="Et billede, der indeholder bog, indendørs, brætspil&#10;&#10;Automatisk genereret beskrivelse">
            <a:extLst>
              <a:ext uri="{FF2B5EF4-FFF2-40B4-BE49-F238E27FC236}">
                <a16:creationId xmlns:a16="http://schemas.microsoft.com/office/drawing/2014/main" id="{E5C00A35-881C-CB10-724E-D54576CE67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6" r="3062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4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lede 5" descr="Et billede, der indeholder brun, Beige, gyldenbrun, gul&#10;&#10;Indhold genereret af kunstig intelligens kan være forkert.">
            <a:extLst>
              <a:ext uri="{FF2B5EF4-FFF2-40B4-BE49-F238E27FC236}">
                <a16:creationId xmlns:a16="http://schemas.microsoft.com/office/drawing/2014/main" id="{6DE9D319-3510-1D6D-B233-5CB959886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3"/>
          <a:stretch/>
        </p:blipFill>
        <p:spPr>
          <a:xfrm rot="162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8E8562-B38A-3C44-8387-29C0D330A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064" y="257548"/>
            <a:ext cx="9811871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dirty="0" err="1">
                <a:latin typeface="Sniff Medium" panose="02000603020000020004" pitchFamily="50" charset="0"/>
              </a:rPr>
              <a:t>Kriterier</a:t>
            </a:r>
            <a:r>
              <a:rPr lang="en-US" sz="5400" b="1" dirty="0">
                <a:latin typeface="Sniff Medium" panose="02000603020000020004" pitchFamily="50" charset="0"/>
              </a:rPr>
              <a:t> for </a:t>
            </a:r>
            <a:r>
              <a:rPr lang="en-US" sz="5400" b="1" dirty="0" err="1">
                <a:latin typeface="Sniff Medium" panose="02000603020000020004" pitchFamily="50" charset="0"/>
              </a:rPr>
              <a:t>indstilling</a:t>
            </a:r>
            <a:r>
              <a:rPr lang="en-US" sz="5400" b="1" dirty="0">
                <a:latin typeface="Sniff Medium" panose="02000603020000020004" pitchFamily="50" charset="0"/>
              </a:rPr>
              <a:t> </a:t>
            </a:r>
            <a:r>
              <a:rPr lang="en-US" sz="5400" b="1" dirty="0" err="1">
                <a:latin typeface="Sniff Medium" panose="02000603020000020004" pitchFamily="50" charset="0"/>
              </a:rPr>
              <a:t>til</a:t>
            </a:r>
            <a:r>
              <a:rPr lang="en-US" sz="5400" b="1" dirty="0">
                <a:latin typeface="Sniff Medium" panose="02000603020000020004" pitchFamily="50" charset="0"/>
              </a:rPr>
              <a:t> </a:t>
            </a:r>
            <a:r>
              <a:rPr lang="en-US" sz="5400" b="1" dirty="0" err="1">
                <a:latin typeface="Sniff Medium" panose="02000603020000020004" pitchFamily="50" charset="0"/>
              </a:rPr>
              <a:t>Orlaprisen</a:t>
            </a:r>
            <a:r>
              <a:rPr lang="en-US" sz="5400" b="1" dirty="0">
                <a:latin typeface="Sniff Medium" panose="02000603020000020004" pitchFamily="50" charset="0"/>
              </a:rPr>
              <a:t> 2025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47721E4-FBEB-69CD-3C12-F3896FB70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1929" y="2265037"/>
            <a:ext cx="10027024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Danske </a:t>
            </a:r>
            <a:r>
              <a:rPr lang="en-US" b="1" i="0" dirty="0" err="1">
                <a:effectLst/>
              </a:rPr>
              <a:t>børnebøger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udgivet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perioden</a:t>
            </a:r>
            <a:r>
              <a:rPr lang="en-US" b="1" i="0" dirty="0">
                <a:effectLst/>
              </a:rPr>
              <a:t> 1. august 2023 - 31. </a:t>
            </a:r>
            <a:r>
              <a:rPr lang="en-US" b="1" i="0" dirty="0" err="1">
                <a:effectLst/>
              </a:rPr>
              <a:t>juli</a:t>
            </a:r>
            <a:r>
              <a:rPr lang="en-US" b="1" i="0" dirty="0">
                <a:effectLst/>
              </a:rPr>
              <a:t> 2025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i="0" dirty="0" err="1">
                <a:effectLst/>
              </a:rPr>
              <a:t>Genudgivelser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kan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indstilles</a:t>
            </a:r>
            <a:r>
              <a:rPr lang="en-US" sz="2400" i="0" dirty="0">
                <a:effectLst/>
              </a:rPr>
              <a:t> – vi </a:t>
            </a:r>
            <a:r>
              <a:rPr lang="en-US" sz="2400" i="0" dirty="0" err="1">
                <a:effectLst/>
              </a:rPr>
              <a:t>forholder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et </a:t>
            </a:r>
            <a:r>
              <a:rPr lang="en-US" sz="2400" i="0" dirty="0" err="1">
                <a:effectLst/>
              </a:rPr>
              <a:t>værks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første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udgivelsesdato</a:t>
            </a:r>
            <a:endParaRPr lang="en-US" sz="2400" i="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 i="0" dirty="0" err="1">
                <a:effectLst/>
              </a:rPr>
              <a:t>Bogens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målgruppe</a:t>
            </a:r>
            <a:r>
              <a:rPr lang="en-US" b="1" i="0" dirty="0">
                <a:effectLst/>
              </a:rPr>
              <a:t> er </a:t>
            </a:r>
            <a:r>
              <a:rPr lang="en-US" b="1" i="0" dirty="0" err="1">
                <a:effectLst/>
              </a:rPr>
              <a:t>børn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alderen</a:t>
            </a:r>
            <a:r>
              <a:rPr lang="en-US" b="1" i="0" dirty="0">
                <a:effectLst/>
              </a:rPr>
              <a:t> 9-12 </a:t>
            </a:r>
            <a:r>
              <a:rPr lang="en-US" b="1" i="0" dirty="0" err="1">
                <a:effectLst/>
              </a:rPr>
              <a:t>år</a:t>
            </a:r>
            <a:endParaRPr lang="en-US" b="1" i="0" dirty="0">
              <a:effectLst/>
            </a:endParaRP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</a:rPr>
              <a:t>Vi </a:t>
            </a:r>
            <a:r>
              <a:rPr lang="en-US" sz="2400" i="0" dirty="0" err="1">
                <a:effectLst/>
              </a:rPr>
              <a:t>forholder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bibliotekernes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officielle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kategorisering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ift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målgruppe</a:t>
            </a:r>
            <a:endParaRPr lang="en-US" sz="2400" i="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 i="0" dirty="0" err="1">
                <a:effectLst/>
              </a:rPr>
              <a:t>Skønlitteratur</a:t>
            </a:r>
            <a:r>
              <a:rPr lang="en-US" b="1" i="0" dirty="0">
                <a:effectLst/>
              </a:rPr>
              <a:t>, </a:t>
            </a:r>
            <a:r>
              <a:rPr lang="en-US" b="1" i="0" dirty="0" err="1">
                <a:effectLst/>
              </a:rPr>
              <a:t>faglitteratur</a:t>
            </a:r>
            <a:r>
              <a:rPr lang="en-US" b="1" i="0" dirty="0">
                <a:effectLst/>
              </a:rPr>
              <a:t> og graphic novels </a:t>
            </a:r>
            <a:r>
              <a:rPr lang="en-US" b="1" i="0" dirty="0" err="1">
                <a:effectLst/>
              </a:rPr>
              <a:t>kan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indstilles</a:t>
            </a:r>
            <a:endParaRPr lang="en-US" b="1" i="0" dirty="0">
              <a:effectLst/>
            </a:endParaRPr>
          </a:p>
          <a:p>
            <a:pPr marL="742950" lvl="1" indent="-228600" algn="l"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</a:rPr>
              <a:t>Dog </a:t>
            </a:r>
            <a:r>
              <a:rPr lang="en-US" sz="2400" i="0" dirty="0" err="1">
                <a:effectLst/>
              </a:rPr>
              <a:t>ikke</a:t>
            </a:r>
            <a:r>
              <a:rPr lang="en-US" sz="2400" i="0" dirty="0">
                <a:effectLst/>
              </a:rPr>
              <a:t> </a:t>
            </a:r>
            <a:r>
              <a:rPr lang="en-US" sz="2400" i="0" dirty="0" err="1">
                <a:effectLst/>
              </a:rPr>
              <a:t>bøger</a:t>
            </a:r>
            <a:r>
              <a:rPr lang="en-US" sz="2400" i="0" dirty="0">
                <a:effectLst/>
              </a:rPr>
              <a:t>, der </a:t>
            </a:r>
            <a:r>
              <a:rPr lang="en-US" sz="2400" i="0" dirty="0" err="1">
                <a:effectLst/>
              </a:rPr>
              <a:t>primært</a:t>
            </a:r>
            <a:r>
              <a:rPr lang="en-US" sz="2400" i="0" dirty="0">
                <a:effectLst/>
              </a:rPr>
              <a:t> er </a:t>
            </a:r>
            <a:r>
              <a:rPr lang="en-US" sz="2400" i="0" dirty="0" err="1">
                <a:effectLst/>
              </a:rPr>
              <a:t>beregnet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til</a:t>
            </a:r>
            <a:r>
              <a:rPr lang="en-US" sz="2400" i="0" dirty="0">
                <a:effectLst/>
              </a:rPr>
              <a:t> </a:t>
            </a:r>
            <a:r>
              <a:rPr lang="en-US" sz="2400" i="0" dirty="0" err="1">
                <a:effectLst/>
              </a:rPr>
              <a:t>læsetræning</a:t>
            </a:r>
            <a:endParaRPr lang="en-US" sz="2400" i="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Bogen </a:t>
            </a:r>
            <a:r>
              <a:rPr lang="en-US" b="1" i="0" dirty="0" err="1">
                <a:effectLst/>
              </a:rPr>
              <a:t>må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ikke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tidligere</a:t>
            </a:r>
            <a:r>
              <a:rPr lang="en-US" b="1" i="0" dirty="0">
                <a:effectLst/>
              </a:rPr>
              <a:t> have </a:t>
            </a:r>
            <a:r>
              <a:rPr lang="en-US" b="1" i="0" dirty="0" err="1">
                <a:effectLst/>
              </a:rPr>
              <a:t>vundet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en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Orlapris</a:t>
            </a:r>
            <a:endParaRPr lang="en-US" b="1" i="0" dirty="0">
              <a:effectLst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624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3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7" descr="Et billede, der indeholder tøj, person, fodtøj, Ansigt&#10;&#10;Automatisk genereret beskrivelse">
            <a:extLst>
              <a:ext uri="{FF2B5EF4-FFF2-40B4-BE49-F238E27FC236}">
                <a16:creationId xmlns:a16="http://schemas.microsoft.com/office/drawing/2014/main" id="{60646EAA-1D38-A8AA-CB11-6F4BC6DD4A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10" r="9090" b="3033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25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0895A6-984E-D6A9-A2B1-92FF44683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094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dirty="0" err="1">
                <a:latin typeface="Sniff Medium" panose="02000603020000020004" pitchFamily="50" charset="0"/>
              </a:rPr>
              <a:t>Tidsplan</a:t>
            </a:r>
            <a:endParaRPr lang="en-US" sz="5400" dirty="0">
              <a:latin typeface="Sniff Medium" panose="02000603020000020004" pitchFamily="50" charset="0"/>
            </a:endParaRP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12B9A4-F6F0-30F7-5860-D6A5AE822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4815" y="3062575"/>
            <a:ext cx="909563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dirty="0"/>
              <a:t>Maj-</a:t>
            </a:r>
            <a:r>
              <a:rPr lang="en-US" sz="2000" dirty="0" err="1"/>
              <a:t>juli</a:t>
            </a:r>
            <a:r>
              <a:rPr lang="en-US" sz="2000" dirty="0"/>
              <a:t>: </a:t>
            </a:r>
            <a:r>
              <a:rPr lang="en-US" sz="2000" dirty="0" err="1"/>
              <a:t>forlag</a:t>
            </a:r>
            <a:r>
              <a:rPr lang="en-US" sz="2000" dirty="0"/>
              <a:t>/</a:t>
            </a:r>
            <a:r>
              <a:rPr lang="en-US" sz="2000" dirty="0" err="1"/>
              <a:t>forfattere</a:t>
            </a:r>
            <a:r>
              <a:rPr lang="en-US" sz="2000" dirty="0"/>
              <a:t> </a:t>
            </a:r>
            <a:r>
              <a:rPr lang="en-US" sz="2000" dirty="0" err="1"/>
              <a:t>indstiller</a:t>
            </a:r>
            <a:r>
              <a:rPr lang="en-US" sz="2000" dirty="0"/>
              <a:t> </a:t>
            </a:r>
            <a:r>
              <a:rPr lang="en-US" sz="2000" dirty="0" err="1"/>
              <a:t>bøger</a:t>
            </a:r>
            <a:br>
              <a:rPr lang="en-US" sz="2000" dirty="0"/>
            </a:br>
            <a:r>
              <a:rPr lang="en-US" sz="2000" dirty="0"/>
              <a:t> </a:t>
            </a:r>
          </a:p>
          <a:p>
            <a:pPr algn="l"/>
            <a:r>
              <a:rPr lang="en-US" sz="2000" dirty="0"/>
              <a:t>29. august: </a:t>
            </a:r>
            <a:r>
              <a:rPr lang="en-US" sz="2000" dirty="0" err="1"/>
              <a:t>Jurymøde</a:t>
            </a:r>
            <a:r>
              <a:rPr lang="en-US" sz="2000" dirty="0"/>
              <a:t> </a:t>
            </a:r>
            <a:br>
              <a:rPr lang="en-US" sz="2000" dirty="0"/>
            </a:br>
            <a:endParaRPr lang="en-US" sz="2000" dirty="0"/>
          </a:p>
          <a:p>
            <a:pPr algn="l"/>
            <a:r>
              <a:rPr lang="en-US" sz="2000" dirty="0"/>
              <a:t>9. </a:t>
            </a:r>
            <a:r>
              <a:rPr lang="en-US" sz="2000" dirty="0" err="1"/>
              <a:t>oktober</a:t>
            </a:r>
            <a:r>
              <a:rPr lang="en-US" sz="2000" dirty="0"/>
              <a:t> – 9. </a:t>
            </a:r>
            <a:r>
              <a:rPr lang="en-US" sz="2000" dirty="0" err="1"/>
              <a:t>november</a:t>
            </a:r>
            <a:r>
              <a:rPr lang="en-US" sz="2000" dirty="0"/>
              <a:t>: </a:t>
            </a:r>
            <a:r>
              <a:rPr lang="en-US" sz="2000" dirty="0" err="1"/>
              <a:t>afstemning</a:t>
            </a:r>
            <a:r>
              <a:rPr lang="en-US" sz="2000" dirty="0"/>
              <a:t> online</a:t>
            </a:r>
            <a:br>
              <a:rPr lang="en-US" sz="2000" dirty="0"/>
            </a:br>
            <a:endParaRPr lang="en-US" sz="2000" dirty="0"/>
          </a:p>
          <a:p>
            <a:pPr algn="l"/>
            <a:r>
              <a:rPr lang="en-US" sz="2000" dirty="0"/>
              <a:t>27. November kl. 12-13: </a:t>
            </a:r>
            <a:r>
              <a:rPr lang="en-US" sz="2000" dirty="0" err="1"/>
              <a:t>Prisuddelingsshow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Dokk1 - </a:t>
            </a:r>
            <a:r>
              <a:rPr lang="en-US" sz="2000" dirty="0" err="1"/>
              <a:t>livestreames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60509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8" descr="Et billede, der indeholder tøj, person, kvinde, Ansigt&#10;&#10;Automatisk genereret beskrivelse">
            <a:extLst>
              <a:ext uri="{FF2B5EF4-FFF2-40B4-BE49-F238E27FC236}">
                <a16:creationId xmlns:a16="http://schemas.microsoft.com/office/drawing/2014/main" id="{CA1CC769-AC99-01A4-20CD-F950A8C58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7"/>
            <a:ext cx="12192000" cy="6859589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BE011A6-1C09-C076-ADAC-FEBF1EEE5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903" y="56275"/>
            <a:ext cx="6417945" cy="1325563"/>
          </a:xfrm>
        </p:spPr>
        <p:txBody>
          <a:bodyPr>
            <a:normAutofit/>
          </a:bodyPr>
          <a:lstStyle/>
          <a:p>
            <a:r>
              <a:rPr lang="da-DK" sz="5400" b="1" dirty="0">
                <a:solidFill>
                  <a:schemeClr val="bg1"/>
                </a:solidFill>
                <a:latin typeface="Sniff Medium" panose="02000603020000020004" pitchFamily="50" charset="0"/>
              </a:rPr>
              <a:t>De gode historier</a:t>
            </a:r>
          </a:p>
        </p:txBody>
      </p:sp>
      <p:sp>
        <p:nvSpPr>
          <p:cNvPr id="4" name="Taleboble: rektangel med afrundede hjørner 3">
            <a:extLst>
              <a:ext uri="{FF2B5EF4-FFF2-40B4-BE49-F238E27FC236}">
                <a16:creationId xmlns:a16="http://schemas.microsoft.com/office/drawing/2014/main" id="{CCE9A94B-13A1-1631-0EBA-FB7634EF19C3}"/>
              </a:ext>
            </a:extLst>
          </p:cNvPr>
          <p:cNvSpPr/>
          <p:nvPr/>
        </p:nvSpPr>
        <p:spPr>
          <a:xfrm>
            <a:off x="7858125" y="199757"/>
            <a:ext cx="4091940" cy="1692937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da-DK" sz="1600">
                <a:solidFill>
                  <a:srgbClr val="000000"/>
                </a:solidFill>
              </a:rPr>
            </a:br>
            <a:r>
              <a:rPr lang="da-DK" sz="1600">
                <a:solidFill>
                  <a:srgbClr val="000000"/>
                </a:solidFill>
              </a:rPr>
              <a:t>For en, der skriver bøger til børn, er det lige så stort at vinde en Orla, som det er for en filminstruktør at vinde en Oscar – det kan bare ikke blive bedre. – </a:t>
            </a:r>
          </a:p>
          <a:p>
            <a:pPr algn="ctr"/>
            <a:r>
              <a:rPr lang="da-DK" sz="1600">
                <a:solidFill>
                  <a:srgbClr val="000000"/>
                </a:solidFill>
              </a:rPr>
              <a:t> </a:t>
            </a:r>
            <a:r>
              <a:rPr lang="da-DK" sz="1600" i="1">
                <a:solidFill>
                  <a:srgbClr val="000000"/>
                </a:solidFill>
              </a:rPr>
              <a:t>Charlotte Berwald</a:t>
            </a:r>
            <a:endParaRPr lang="da-DK" sz="1600" i="1"/>
          </a:p>
          <a:p>
            <a:pPr algn="ctr"/>
            <a:endParaRPr lang="da-DK"/>
          </a:p>
        </p:txBody>
      </p:sp>
      <p:sp>
        <p:nvSpPr>
          <p:cNvPr id="5" name="Taleboble: rektangel med afrundede hjørner 4">
            <a:extLst>
              <a:ext uri="{FF2B5EF4-FFF2-40B4-BE49-F238E27FC236}">
                <a16:creationId xmlns:a16="http://schemas.microsoft.com/office/drawing/2014/main" id="{BBD9649E-A4DD-E72B-0032-3C9C8ED60F4A}"/>
              </a:ext>
            </a:extLst>
          </p:cNvPr>
          <p:cNvSpPr/>
          <p:nvPr/>
        </p:nvSpPr>
        <p:spPr>
          <a:xfrm>
            <a:off x="520065" y="3765582"/>
            <a:ext cx="5107305" cy="2003809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>
                <a:solidFill>
                  <a:schemeClr val="tx1"/>
                </a:solidFill>
                <a:ea typeface="Calibri" panose="020F0502020204030204" pitchFamily="34" charset="0"/>
              </a:rPr>
              <a:t>H</a:t>
            </a:r>
            <a:r>
              <a:rPr lang="da-DK" sz="160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old op hvor ville jeg gerne vinde den Orla. Så meget. Det er mange, der har stemt på min bog, synes jeg. Jeg er vildt rørt over det - og jeg er også imponeret over, hvor flot kampagnen fra jeres side er kørt, og den måde børn virkelig bliver både underholdt og informeret. </a:t>
            </a:r>
            <a:r>
              <a:rPr lang="da-DK" sz="1600" i="1">
                <a:solidFill>
                  <a:schemeClr val="tx1"/>
                </a:solidFill>
                <a:ea typeface="Calibri" panose="020F0502020204030204" pitchFamily="34" charset="0"/>
              </a:rPr>
              <a:t>Andreas Boeskov</a:t>
            </a:r>
            <a:endParaRPr lang="da-DK" sz="1600" i="1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Taleboble: rektangel med afrundede hjørner 5">
            <a:extLst>
              <a:ext uri="{FF2B5EF4-FFF2-40B4-BE49-F238E27FC236}">
                <a16:creationId xmlns:a16="http://schemas.microsoft.com/office/drawing/2014/main" id="{DC85FE97-0271-7DBA-0AB1-D364C65B53FB}"/>
              </a:ext>
            </a:extLst>
          </p:cNvPr>
          <p:cNvSpPr/>
          <p:nvPr/>
        </p:nvSpPr>
        <p:spPr>
          <a:xfrm flipH="1">
            <a:off x="6978015" y="4767487"/>
            <a:ext cx="4972050" cy="1703322"/>
          </a:xfrm>
          <a:prstGeom prst="wedgeRoundRectCallout">
            <a:avLst/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2EC8E44-AB78-7F88-1CA5-5958CC63E7A7}"/>
              </a:ext>
            </a:extLst>
          </p:cNvPr>
          <p:cNvSpPr txBox="1"/>
          <p:nvPr/>
        </p:nvSpPr>
        <p:spPr>
          <a:xfrm>
            <a:off x="7256145" y="4965307"/>
            <a:ext cx="4415790" cy="162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mig ligger gevinsten i nomineringen - det får mit salg til at gå amok, både digitalt og den fysiske bog.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a-DK" sz="16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Emil Blichfeldt (2022)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482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59FE58-2280-2279-C2E4-D88E38FD3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567567" cy="3204134"/>
          </a:xfrm>
        </p:spPr>
        <p:txBody>
          <a:bodyPr anchor="b">
            <a:normAutofit/>
          </a:bodyPr>
          <a:lstStyle/>
          <a:p>
            <a:pPr algn="l"/>
            <a:r>
              <a:rPr lang="da-DK" sz="5400" dirty="0">
                <a:latin typeface="Sniff Medium" panose="02000603020000020004" pitchFamily="50" charset="0"/>
              </a:rPr>
              <a:t>Nomineringer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C60A5EB-4D29-42BF-BBD4-1D1C6C9DB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da-DK" sz="2000" dirty="0"/>
              <a:t>Vi tilbyder frikøb på </a:t>
            </a:r>
            <a:r>
              <a:rPr lang="da-DK" sz="2000" dirty="0" err="1"/>
              <a:t>eReolen</a:t>
            </a:r>
            <a:r>
              <a:rPr lang="da-DK" sz="2000" dirty="0"/>
              <a:t> GO, hvis jeres bog bliver nomineret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747F454-3C52-B3E9-5F53-3E13F53A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356" y="990116"/>
            <a:ext cx="6408836" cy="472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2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7f4b84-5a99-462b-88c9-ad4c76e80408">
      <Terms xmlns="http://schemas.microsoft.com/office/infopath/2007/PartnerControls"/>
    </lcf76f155ced4ddcb4097134ff3c332f>
    <TaxCatchAll xmlns="dc1022e2-134e-4c29-b372-da94a2758503" xsi:nil="true"/>
    <SharedWithUsers xmlns="dc1022e2-134e-4c29-b372-da94a2758503">
      <UserInfo>
        <DisplayName>Mette Rabæk Poulsen</DisplayName>
        <AccountId>18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56DB9D56F85F4AA663A423B3089991" ma:contentTypeVersion="17" ma:contentTypeDescription="Opret et nyt dokument." ma:contentTypeScope="" ma:versionID="e7e99b75434fb11f2b413d50ed8301c2">
  <xsd:schema xmlns:xsd="http://www.w3.org/2001/XMLSchema" xmlns:xs="http://www.w3.org/2001/XMLSchema" xmlns:p="http://schemas.microsoft.com/office/2006/metadata/properties" xmlns:ns2="787f4b84-5a99-462b-88c9-ad4c76e80408" xmlns:ns3="dc1022e2-134e-4c29-b372-da94a2758503" targetNamespace="http://schemas.microsoft.com/office/2006/metadata/properties" ma:root="true" ma:fieldsID="f3a5b3231bcb8b33d77983f5a10b9539" ns2:_="" ns3:_="">
    <xsd:import namespace="787f4b84-5a99-462b-88c9-ad4c76e80408"/>
    <xsd:import namespace="dc1022e2-134e-4c29-b372-da94a27585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f4b84-5a99-462b-88c9-ad4c76e804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ledmærker" ma:readOnly="false" ma:fieldId="{5cf76f15-5ced-4ddc-b409-7134ff3c332f}" ma:taxonomyMulti="true" ma:sspId="3fe80aff-8094-4148-a725-0517f31fcd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1022e2-134e-4c29-b372-da94a275850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06e88b-4e61-4e5e-8e19-0350a3ed015f}" ma:internalName="TaxCatchAll" ma:showField="CatchAllData" ma:web="dc1022e2-134e-4c29-b372-da94a27585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0468239-3907-4D65-9FF1-A8FA6DEA77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488F2C-ADCF-4E91-9897-66A561E58E7F}">
  <ds:schemaRefs>
    <ds:schemaRef ds:uri="http://purl.org/dc/terms/"/>
    <ds:schemaRef ds:uri="787f4b84-5a99-462b-88c9-ad4c76e80408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dc1022e2-134e-4c29-b372-da94a275850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2574B64-786A-4689-B571-8D2E1EEB21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7f4b84-5a99-462b-88c9-ad4c76e80408"/>
    <ds:schemaRef ds:uri="dc1022e2-134e-4c29-b372-da94a27585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2759</TotalTime>
  <Words>459</Words>
  <Application>Microsoft Office PowerPoint</Application>
  <PresentationFormat>Widescreen</PresentationFormat>
  <Paragraphs>97</Paragraphs>
  <Slides>13</Slides>
  <Notes>13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Sniff Medium</vt:lpstr>
      <vt:lpstr>Symbol</vt:lpstr>
      <vt:lpstr>Office-tema</vt:lpstr>
      <vt:lpstr>Acrobat Document</vt:lpstr>
      <vt:lpstr>Infomøde om Orlaprisen 2025</vt:lpstr>
      <vt:lpstr>Velkommen  </vt:lpstr>
      <vt:lpstr>Om Orlaprisen</vt:lpstr>
      <vt:lpstr>Statistik - Orlaprisen 2024</vt:lpstr>
      <vt:lpstr>Indstilling af bøger</vt:lpstr>
      <vt:lpstr>Kriterier for indstilling til Orlaprisen 2025</vt:lpstr>
      <vt:lpstr>Tidsplan</vt:lpstr>
      <vt:lpstr>De gode historier</vt:lpstr>
      <vt:lpstr>Nomineringer</vt:lpstr>
      <vt:lpstr>Støt Orlaprisen</vt:lpstr>
      <vt:lpstr>eReolen GO</vt:lpstr>
      <vt:lpstr>Husk</vt:lpstr>
      <vt:lpstr>Spørgsmål?</vt:lpstr>
    </vt:vector>
  </TitlesOfParts>
  <Company>Aarhus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Infomøde om Orlaprisen 2023</dc:title>
  <dc:creator>Mette Rabæk Poulsen</dc:creator>
  <cp:lastModifiedBy>Mette Rabæk Poulsen</cp:lastModifiedBy>
  <cp:revision>16</cp:revision>
  <cp:lastPrinted>2025-05-16T08:36:57Z</cp:lastPrinted>
  <dcterms:created xsi:type="dcterms:W3CDTF">2023-04-27T11:44:30Z</dcterms:created>
  <dcterms:modified xsi:type="dcterms:W3CDTF">2025-05-16T09:47:57Z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0x0101004856DB9D56F85F4AA663A423B3089991</vt:lpwstr>
  </property>
  <property fmtid="{D5CDD505-2E9C-101B-9397-08002B2CF9AE}" pid="3" name="MediaServiceImageTags">
    <vt:lpwstr/>
  </property>
</Properties>
</file>