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5_6849473D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56" r:id="rId5"/>
    <p:sldId id="257" r:id="rId6"/>
    <p:sldId id="263" r:id="rId7"/>
    <p:sldId id="258" r:id="rId8"/>
    <p:sldId id="259" r:id="rId9"/>
    <p:sldId id="261" r:id="rId10"/>
    <p:sldId id="264" r:id="rId11"/>
    <p:sldId id="260" r:id="rId12"/>
    <p:sldId id="262" r:id="rId13"/>
  </p:sldIdLst>
  <p:sldSz cx="12192000" cy="6858000"/>
  <p:notesSz cx="6808788" cy="99409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B8A171-9274-A9E3-96BB-00D8F71611AF}" name="Lærke Marie Toftdahl Olsen" initials="LO" userId="S::lmt_detdigitalefolkebibliotek.dk#ext#@aarhuskommune.onmicrosoft.com::0fdb2b35-476f-460e-b267-901ded9918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554" autoAdjust="0"/>
  </p:normalViewPr>
  <p:slideViewPr>
    <p:cSldViewPr snapToGrid="0">
      <p:cViewPr varScale="1">
        <p:scale>
          <a:sx n="75" d="100"/>
          <a:sy n="75" d="100"/>
        </p:scale>
        <p:origin x="19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tte Rabæk Poulsen" userId="ce1e3bd3-d281-4d37-808a-f188cd6b46b3" providerId="ADAL" clId="{4C3CAF8D-995E-4B3B-ADDE-EF8E5D5EF14C}"/>
    <pc:docChg chg="modSld">
      <pc:chgData name="Mette Rabæk Poulsen" userId="ce1e3bd3-d281-4d37-808a-f188cd6b46b3" providerId="ADAL" clId="{4C3CAF8D-995E-4B3B-ADDE-EF8E5D5EF14C}" dt="2025-05-16T09:45:22.268" v="6" actId="6549"/>
      <pc:docMkLst>
        <pc:docMk/>
      </pc:docMkLst>
      <pc:sldChg chg="modNotesTx">
        <pc:chgData name="Mette Rabæk Poulsen" userId="ce1e3bd3-d281-4d37-808a-f188cd6b46b3" providerId="ADAL" clId="{4C3CAF8D-995E-4B3B-ADDE-EF8E5D5EF14C}" dt="2025-05-16T09:44:52.329" v="0" actId="20577"/>
        <pc:sldMkLst>
          <pc:docMk/>
          <pc:sldMk cId="1244148288" sldId="257"/>
        </pc:sldMkLst>
      </pc:sldChg>
      <pc:sldChg chg="modNotesTx">
        <pc:chgData name="Mette Rabæk Poulsen" userId="ce1e3bd3-d281-4d37-808a-f188cd6b46b3" providerId="ADAL" clId="{4C3CAF8D-995E-4B3B-ADDE-EF8E5D5EF14C}" dt="2025-05-16T09:45:07.066" v="3" actId="6549"/>
        <pc:sldMkLst>
          <pc:docMk/>
          <pc:sldMk cId="460975391" sldId="258"/>
        </pc:sldMkLst>
      </pc:sldChg>
      <pc:sldChg chg="modNotesTx">
        <pc:chgData name="Mette Rabæk Poulsen" userId="ce1e3bd3-d281-4d37-808a-f188cd6b46b3" providerId="ADAL" clId="{4C3CAF8D-995E-4B3B-ADDE-EF8E5D5EF14C}" dt="2025-05-16T09:45:11" v="4" actId="6549"/>
        <pc:sldMkLst>
          <pc:docMk/>
          <pc:sldMk cId="1605097898" sldId="259"/>
        </pc:sldMkLst>
      </pc:sldChg>
      <pc:sldChg chg="modNotesTx">
        <pc:chgData name="Mette Rabæk Poulsen" userId="ce1e3bd3-d281-4d37-808a-f188cd6b46b3" providerId="ADAL" clId="{4C3CAF8D-995E-4B3B-ADDE-EF8E5D5EF14C}" dt="2025-05-16T09:45:22.268" v="6" actId="6549"/>
        <pc:sldMkLst>
          <pc:docMk/>
          <pc:sldMk cId="2100175921" sldId="260"/>
        </pc:sldMkLst>
      </pc:sldChg>
      <pc:sldChg chg="modNotesTx">
        <pc:chgData name="Mette Rabæk Poulsen" userId="ce1e3bd3-d281-4d37-808a-f188cd6b46b3" providerId="ADAL" clId="{4C3CAF8D-995E-4B3B-ADDE-EF8E5D5EF14C}" dt="2025-05-16T09:45:01.695" v="2" actId="6549"/>
        <pc:sldMkLst>
          <pc:docMk/>
          <pc:sldMk cId="2787354748" sldId="263"/>
        </pc:sldMkLst>
      </pc:sldChg>
      <pc:sldChg chg="modNotesTx">
        <pc:chgData name="Mette Rabæk Poulsen" userId="ce1e3bd3-d281-4d37-808a-f188cd6b46b3" providerId="ADAL" clId="{4C3CAF8D-995E-4B3B-ADDE-EF8E5D5EF14C}" dt="2025-05-16T09:45:17.906" v="5" actId="6549"/>
        <pc:sldMkLst>
          <pc:docMk/>
          <pc:sldMk cId="1237595299" sldId="264"/>
        </pc:sldMkLst>
      </pc:sldChg>
    </pc:docChg>
  </pc:docChgLst>
</pc:chgInfo>
</file>

<file path=ppt/comments/modernComment_105_684947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5FD4EA-0A97-47FF-A492-9DFD7A5106E5}" authorId="{95B8A171-9274-A9E3-96BB-00D8F71611AF}" created="2025-05-12T09:41:32.87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49632829" sldId="261"/>
      <ac:spMk id="3" creationId="{260DD74E-6ACD-78B8-A249-162673B6B816}"/>
      <ac:txMk cp="119" len="45">
        <ac:context len="195" hash="4082612338"/>
      </ac:txMk>
    </ac:txMkLst>
    <p188:pos x="3048000" y="2611437"/>
    <p188:txBody>
      <a:bodyPr/>
      <a:lstStyle/>
      <a:p>
        <a:r>
          <a:rPr lang="da-DK"/>
          <a:t>Tilføjet :)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8201A-3F80-4BC1-8AFF-690BC092DF74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A1B6C-855C-48B3-A991-BAB8F934C0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94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866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385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77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824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456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>
              <a:cs typeface="Calibri"/>
            </a:endParaRPr>
          </a:p>
          <a:p>
            <a:endParaRPr lang="da-DK" noProof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561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5436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ea typeface="Calibri"/>
              <a:cs typeface="Calibri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619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556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979B3-9535-54E3-C45E-C777E682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41C5F60-32EA-B8E7-7743-A7754D18A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806FFA-D9A3-D8AD-ABC6-4D545D06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2F17B34-D47F-D147-E15B-ED6F9DF2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9A2E5E-0A7B-4D22-531F-CA2D927C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719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C71FB-FB42-4381-F416-35EFFE24F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CD99ACC-CF04-EB1C-ACB9-EEF043C30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B97519-8361-381E-8428-B2C48C87E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092CDEE-F0C0-1FC8-93F8-5D9AA793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0735F00-A120-3668-FDE1-095C1124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15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A8D5D62-D500-D186-0F75-A9782F55F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C5C7F02-6F71-DD52-8604-65C46E4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02C4AB-BBA9-651A-B738-3324F135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761D0E5-672F-C8B7-3635-657E7AA2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36908FF-BAF4-C565-A974-D1574630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702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71B5E-A6B1-BAC6-6AD4-B07972F5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0889A0-6AD9-E098-6355-E982D5F7B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1BAA31B-AA45-6402-B872-0E366AD6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752FFE6-624A-7C6E-CBBB-2930C273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78582AE-AB12-6568-81E6-478188D7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55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F44CA-F8D8-F133-73F3-DF56668C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12E010-B9BA-AC4E-D113-68D43218A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3031D0-66F5-9EF6-8898-EAD930C00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C864CA-0EE5-3352-80B1-53685075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37D5F8-77CC-C894-A21A-3A466F8D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858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A45AF-581A-C0D3-20AF-740A2F02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59E92E-03AC-46BA-7312-1B9A4AD7B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F4011E9-F9AD-76A2-71DF-43A244B3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F04C512-AFC7-FD03-00BB-6FEC557D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F381195-B4D1-6DE5-243D-CE9AFF95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3BB1D7B-2B8A-8E6C-099C-A2E21A78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318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7294E-89F4-A722-1BD0-A46CF4BF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2A1143-D435-BF50-5E12-6D9EF1F47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60C5241-9E69-CCB6-1F1F-A1FC090A4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0CC429D-EC81-C044-21F4-C721003CD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1D11BD3-9D95-9096-5E02-2649A35EC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E9E4141-5B58-9C7A-CDEC-C5CE56122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C13776C-C3A9-B69A-DD47-D207EA40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484954C-53CB-BDE1-CDC6-86ED8CEC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54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D8ECD-A502-38F7-6259-DBA4CFB3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BD00FFF-EC49-8363-8BA5-F6BE45C6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AF1CBD7-2E42-24FF-8FDC-120E9479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36B1A86-1E12-7890-8AE3-8F02DCF2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252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7008E69-A5C7-103E-E9B5-20D6ECA8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F7AF3BB-8973-7130-C048-EDB4EA55D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45D548B-E8F5-AC73-3358-8D9EEE85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32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69A39-A897-EAF7-01B7-82012698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CF7BAB-BC90-1731-2C29-363E85EDF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94336A-C669-0930-86DA-EEDFD848E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C1E4C9A-4039-829D-CBE7-F3CC4222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FC7D62B-83A4-9321-E24D-178DBD2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403A25B-8BDC-2FE1-BD85-1BB4969B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668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42918-3912-EB67-0812-49F80269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CA82DA8-2189-E056-C13A-D4D0D6DE7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4276A89-4266-4936-4DCC-8AF92D8AD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985347-F0AE-FAE1-71AF-84F716F4D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1BAF5F-E626-C9D4-84C4-4FDD04F0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4FAE3E8-10E9-353B-FFA1-15A3024F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143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7280031-4875-4C79-CD54-A4643E26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5FDD7CE-B3CF-E2F0-F9E1-C5B9C7C96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861B70-E117-FD3D-4238-1B81633E1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B40D6E-BA94-E912-D45D-AFC2A7E26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9D1BB8-EA58-88EB-1043-AC3C668A0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503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6849473D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1C440B-1B1C-D551-8978-ADDA61D9D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da-DK" sz="5400">
                <a:latin typeface="Sniff Medium" panose="02000603020000020004" pitchFamily="50" charset="0"/>
              </a:rPr>
              <a:t>Infomøde om Orlaprisen 2025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90942C1-F42D-4840-010D-903A8026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r="3779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024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FA086A-0317-B912-75B3-E13B8DA7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err="1">
                <a:latin typeface="Avenir Next LT Pro" panose="020B0504020202020204" pitchFamily="34" charset="0"/>
              </a:rPr>
              <a:t>Velkommen</a:t>
            </a:r>
            <a:r>
              <a:rPr lang="en-US" sz="4000">
                <a:latin typeface="Avenir Next LT Pro" panose="020B0504020202020204" pitchFamily="34" charset="0"/>
              </a:rPr>
              <a:t> </a:t>
            </a:r>
            <a:br>
              <a:rPr lang="en-US" sz="3600"/>
            </a:br>
            <a:endParaRPr lang="en-US" sz="360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3A4CF94-A662-45B7-925B-C2EAE1EC3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395" y="3895198"/>
            <a:ext cx="7485413" cy="406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>
              <a:latin typeface="Avenir Next LT Pro" panose="020B05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err="1">
                <a:latin typeface="Avenir Next LT Pro" panose="020B0504020202020204" pitchFamily="34" charset="0"/>
              </a:rPr>
              <a:t>Velkommen</a:t>
            </a:r>
            <a:endParaRPr lang="en-US" sz="2000">
              <a:latin typeface="Avenir Next LT Pro" panose="020B05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>
                <a:latin typeface="Avenir Next LT Pro" panose="020B0504020202020204" pitchFamily="34" charset="0"/>
              </a:rPr>
              <a:t>Fakta om </a:t>
            </a:r>
            <a:r>
              <a:rPr lang="en-US" sz="2000" err="1">
                <a:latin typeface="Avenir Next LT Pro" panose="020B0504020202020204" pitchFamily="34" charset="0"/>
              </a:rPr>
              <a:t>Orlaprisen</a:t>
            </a:r>
            <a:r>
              <a:rPr lang="en-US" sz="2000">
                <a:latin typeface="Avenir Next LT Pro" panose="020B0504020202020204" pitchFamily="34" charset="0"/>
              </a:rPr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err="1">
                <a:latin typeface="Avenir Next LT Pro" panose="020B0504020202020204" pitchFamily="34" charset="0"/>
              </a:rPr>
              <a:t>Statistik</a:t>
            </a:r>
            <a:r>
              <a:rPr lang="en-US" sz="2000">
                <a:latin typeface="Avenir Next LT Pro" panose="020B0504020202020204" pitchFamily="34" charset="0"/>
              </a:rPr>
              <a:t> </a:t>
            </a:r>
            <a:r>
              <a:rPr lang="en-US" sz="2000" err="1">
                <a:latin typeface="Avenir Next LT Pro" panose="020B0504020202020204" pitchFamily="34" charset="0"/>
              </a:rPr>
              <a:t>fra</a:t>
            </a:r>
            <a:r>
              <a:rPr lang="en-US" sz="2000">
                <a:latin typeface="Avenir Next LT Pro" panose="020B0504020202020204" pitchFamily="34" charset="0"/>
              </a:rPr>
              <a:t> </a:t>
            </a:r>
            <a:r>
              <a:rPr lang="en-US" sz="2000" err="1">
                <a:latin typeface="Avenir Next LT Pro" panose="020B0504020202020204" pitchFamily="34" charset="0"/>
              </a:rPr>
              <a:t>Orlaprisen</a:t>
            </a:r>
            <a:r>
              <a:rPr lang="en-US" sz="2000">
                <a:latin typeface="Avenir Next LT Pro" panose="020B0504020202020204" pitchFamily="34" charset="0"/>
              </a:rPr>
              <a:t> 2024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err="1">
                <a:latin typeface="Avenir Next LT Pro" panose="020B0504020202020204" pitchFamily="34" charset="0"/>
              </a:rPr>
              <a:t>Tidsplan</a:t>
            </a:r>
            <a:r>
              <a:rPr lang="en-US" sz="2000">
                <a:latin typeface="Avenir Next LT Pro" panose="020B0504020202020204" pitchFamily="34" charset="0"/>
              </a:rPr>
              <a:t> for </a:t>
            </a:r>
            <a:r>
              <a:rPr lang="en-US" sz="2000" err="1">
                <a:latin typeface="Avenir Next LT Pro" panose="020B0504020202020204" pitchFamily="34" charset="0"/>
              </a:rPr>
              <a:t>Orlaprisen</a:t>
            </a:r>
            <a:r>
              <a:rPr lang="en-US" sz="2000">
                <a:latin typeface="Avenir Next LT Pro" panose="020B0504020202020204" pitchFamily="34" charset="0"/>
              </a:rPr>
              <a:t> 2025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err="1">
                <a:latin typeface="Avenir Next LT Pro" panose="020B0504020202020204" pitchFamily="34" charset="0"/>
              </a:rPr>
              <a:t>Forslag</a:t>
            </a:r>
            <a:r>
              <a:rPr lang="en-US" sz="2000">
                <a:latin typeface="Avenir Next LT Pro" panose="020B0504020202020204" pitchFamily="34" charset="0"/>
              </a:rPr>
              <a:t> </a:t>
            </a:r>
            <a:r>
              <a:rPr lang="en-US" sz="2000" err="1">
                <a:latin typeface="Avenir Next LT Pro" panose="020B0504020202020204" pitchFamily="34" charset="0"/>
              </a:rPr>
              <a:t>til</a:t>
            </a:r>
            <a:r>
              <a:rPr lang="en-US" sz="2000">
                <a:latin typeface="Avenir Next LT Pro" panose="020B0504020202020204" pitchFamily="34" charset="0"/>
              </a:rPr>
              <a:t> </a:t>
            </a:r>
            <a:r>
              <a:rPr lang="en-US" sz="2000" err="1">
                <a:latin typeface="Avenir Next LT Pro" panose="020B0504020202020204" pitchFamily="34" charset="0"/>
              </a:rPr>
              <a:t>aktiviteter</a:t>
            </a:r>
            <a:endParaRPr lang="en-US" sz="2000">
              <a:latin typeface="Avenir Next LT Pro" panose="020B05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err="1">
                <a:latin typeface="Avenir Next LT Pro" panose="020B0504020202020204" pitchFamily="34" charset="0"/>
              </a:rPr>
              <a:t>Spørgsmål</a:t>
            </a:r>
            <a:endParaRPr lang="en-US" sz="2000">
              <a:latin typeface="Avenir Next LT Pro" panose="020B05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30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3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300"/>
          </a:p>
        </p:txBody>
      </p:sp>
      <p:pic>
        <p:nvPicPr>
          <p:cNvPr id="5" name="Billede 4" descr="Et billede, der indeholder tekst, Børnekunst, håndklæde, tegning&#10;&#10;Indhold genereret af kunstig intelligens kan være forkert.">
            <a:extLst>
              <a:ext uri="{FF2B5EF4-FFF2-40B4-BE49-F238E27FC236}">
                <a16:creationId xmlns:a16="http://schemas.microsoft.com/office/drawing/2014/main" id="{236AC1D6-957A-98C1-896C-3348F3A7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</p:spPr>
      </p:pic>
      <p:pic>
        <p:nvPicPr>
          <p:cNvPr id="8" name="Billede 7" descr="Et billede, der indeholder tøj, Ansigt, jeans, person&#10;&#10;Indhold genereret af kunstig intelligens kan være forkert.">
            <a:extLst>
              <a:ext uri="{FF2B5EF4-FFF2-40B4-BE49-F238E27FC236}">
                <a16:creationId xmlns:a16="http://schemas.microsoft.com/office/drawing/2014/main" id="{E6089137-1F08-FC1A-BC7E-5825CC232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457" y="4064000"/>
            <a:ext cx="236153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4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AE208E-3CDD-DE79-E819-80A81204D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400"/>
              <a:t>Om Orlaprisen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D01AF28-278E-A086-FC21-F68C3CC3F293}"/>
              </a:ext>
            </a:extLst>
          </p:cNvPr>
          <p:cNvSpPr txBox="1"/>
          <p:nvPr/>
        </p:nvSpPr>
        <p:spPr>
          <a:xfrm>
            <a:off x="411479" y="2688336"/>
            <a:ext cx="4498848" cy="358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Aarhus </a:t>
            </a:r>
            <a:r>
              <a:rPr lang="en-US" sz="1400" err="1"/>
              <a:t>Kommunes</a:t>
            </a:r>
            <a:r>
              <a:rPr lang="en-US" sz="1400"/>
              <a:t> </a:t>
            </a:r>
            <a:r>
              <a:rPr lang="en-US" sz="1400" err="1"/>
              <a:t>biblioteker</a:t>
            </a:r>
            <a:r>
              <a:rPr lang="en-US" sz="1400"/>
              <a:t> </a:t>
            </a:r>
            <a:r>
              <a:rPr lang="en-US" sz="1400" err="1"/>
              <a:t>og</a:t>
            </a:r>
            <a:r>
              <a:rPr lang="en-US" sz="1400"/>
              <a:t> </a:t>
            </a:r>
            <a:r>
              <a:rPr lang="en-US" sz="1400" err="1"/>
              <a:t>eReolen</a:t>
            </a:r>
            <a:r>
              <a:rPr lang="en-US" sz="1400"/>
              <a:t> GO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/>
              <a:t>Støttet</a:t>
            </a:r>
            <a:r>
              <a:rPr lang="en-US" sz="1400"/>
              <a:t> </a:t>
            </a:r>
            <a:r>
              <a:rPr lang="en-US" sz="1400" err="1"/>
              <a:t>af</a:t>
            </a:r>
            <a:r>
              <a:rPr lang="en-US" sz="1400"/>
              <a:t> Slots- </a:t>
            </a:r>
            <a:r>
              <a:rPr lang="en-US" sz="1400" err="1"/>
              <a:t>og</a:t>
            </a:r>
            <a:r>
              <a:rPr lang="en-US" sz="1400"/>
              <a:t> Kulturstyrelsen</a:t>
            </a:r>
            <a:endParaRPr lang="en-US" sz="14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/>
              <a:t>Børnenes</a:t>
            </a:r>
            <a:r>
              <a:rPr lang="en-US" sz="1400"/>
              <a:t> </a:t>
            </a:r>
            <a:r>
              <a:rPr lang="en-US" sz="1400" err="1"/>
              <a:t>egen</a:t>
            </a:r>
            <a:r>
              <a:rPr lang="en-US" sz="1400"/>
              <a:t> </a:t>
            </a:r>
            <a:r>
              <a:rPr lang="en-US" sz="1400" err="1"/>
              <a:t>bogpris</a:t>
            </a:r>
            <a:r>
              <a:rPr lang="en-US" sz="1400"/>
              <a:t> – Orla-</a:t>
            </a:r>
            <a:r>
              <a:rPr lang="en-US" sz="1400" err="1"/>
              <a:t>ambassadører</a:t>
            </a:r>
            <a:endParaRPr lang="en-US" sz="14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Orlaprisen.dk, Facebook, LinkedIn </a:t>
            </a:r>
            <a:r>
              <a:rPr lang="en-US" sz="1400" err="1"/>
              <a:t>og</a:t>
            </a:r>
            <a:r>
              <a:rPr lang="en-US" sz="1400"/>
              <a:t> Instagram</a:t>
            </a:r>
            <a:endParaRPr lang="en-US" sz="14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/>
              <a:t>Læsesporet</a:t>
            </a:r>
            <a:endParaRPr lang="en-US" sz="14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Nye </a:t>
            </a:r>
            <a:r>
              <a:rPr lang="en-US" sz="1400" err="1"/>
              <a:t>danske</a:t>
            </a:r>
            <a:r>
              <a:rPr lang="en-US" sz="1400"/>
              <a:t> </a:t>
            </a:r>
            <a:r>
              <a:rPr lang="en-US" sz="1400" err="1"/>
              <a:t>børnebøger</a:t>
            </a:r>
            <a:r>
              <a:rPr lang="en-US" sz="1400"/>
              <a:t> </a:t>
            </a:r>
            <a:r>
              <a:rPr lang="en-US" sz="1400" err="1"/>
              <a:t>til</a:t>
            </a:r>
            <a:r>
              <a:rPr lang="en-US" sz="1400"/>
              <a:t> </a:t>
            </a:r>
            <a:r>
              <a:rPr lang="en-US" sz="1400" err="1"/>
              <a:t>aldersgruppen</a:t>
            </a:r>
            <a:r>
              <a:rPr lang="en-US" sz="1400"/>
              <a:t> 9-12 </a:t>
            </a:r>
            <a:r>
              <a:rPr lang="en-US" sz="1400" err="1"/>
              <a:t>år</a:t>
            </a:r>
            <a:endParaRPr lang="en-US" sz="14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5 </a:t>
            </a:r>
            <a:r>
              <a:rPr lang="en-US" sz="1400" err="1"/>
              <a:t>kategorier</a:t>
            </a:r>
            <a:r>
              <a:rPr lang="en-US" sz="1400"/>
              <a:t>:</a:t>
            </a:r>
            <a:endParaRPr lang="en-US" sz="14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/>
              <a:t>Spænding</a:t>
            </a:r>
            <a:r>
              <a:rPr lang="en-US" sz="1400"/>
              <a:t> </a:t>
            </a:r>
            <a:r>
              <a:rPr lang="en-US" sz="1400" err="1"/>
              <a:t>og</a:t>
            </a:r>
            <a:r>
              <a:rPr lang="en-US" sz="1400"/>
              <a:t> fantasy</a:t>
            </a:r>
            <a:endParaRPr lang="en-US" sz="14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Teen-liv </a:t>
            </a:r>
            <a:r>
              <a:rPr lang="en-US" sz="1400" err="1"/>
              <a:t>og</a:t>
            </a:r>
            <a:r>
              <a:rPr lang="en-US" sz="1400"/>
              <a:t> </a:t>
            </a:r>
            <a:r>
              <a:rPr lang="en-US" sz="1400" err="1"/>
              <a:t>venner</a:t>
            </a:r>
            <a:endParaRPr lang="en-US" sz="1400" err="1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/>
              <a:t>Sjov</a:t>
            </a:r>
            <a:endParaRPr lang="en-US" sz="14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Fakta</a:t>
            </a:r>
            <a:endParaRPr lang="en-US" sz="1400">
              <a:ea typeface="Calibri"/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/>
              <a:t>Bedste</a:t>
            </a:r>
            <a:r>
              <a:rPr lang="en-US" sz="1400"/>
              <a:t> </a:t>
            </a:r>
            <a:r>
              <a:rPr lang="en-US" sz="1400" err="1"/>
              <a:t>tegninger</a:t>
            </a:r>
            <a:endParaRPr lang="en-US" sz="14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err="1"/>
              <a:t>Prisuddeling</a:t>
            </a:r>
            <a:r>
              <a:rPr lang="en-US" sz="1400"/>
              <a:t> </a:t>
            </a:r>
            <a:r>
              <a:rPr lang="en-US" sz="1400" err="1"/>
              <a:t>ifm</a:t>
            </a:r>
            <a:r>
              <a:rPr lang="en-US" sz="1400"/>
              <a:t> Albus </a:t>
            </a:r>
            <a:r>
              <a:rPr lang="en-US" sz="1400" err="1"/>
              <a:t>børnelitteraturfestival</a:t>
            </a:r>
            <a:r>
              <a:rPr lang="en-US" sz="1400"/>
              <a:t> </a:t>
            </a:r>
            <a:r>
              <a:rPr lang="en-US" sz="1400" err="1"/>
              <a:t>på</a:t>
            </a:r>
            <a:r>
              <a:rPr lang="en-US" sz="1400"/>
              <a:t> Dokk1 </a:t>
            </a:r>
            <a:endParaRPr lang="en-US" sz="1400"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4" name="Billede 3" descr="Et billede, der indeholder tøj, person, Ansigt, kvinde&#10;&#10;Automatisk genereret beskrivelse">
            <a:extLst>
              <a:ext uri="{FF2B5EF4-FFF2-40B4-BE49-F238E27FC236}">
                <a16:creationId xmlns:a16="http://schemas.microsoft.com/office/drawing/2014/main" id="{982AB336-238B-DCDF-7FA5-1417FBF01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6" r="12551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354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E5E3A5-41B3-E205-64F7-CB8CC3C8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da-DK" sz="5000"/>
              <a:t>Statistik</a:t>
            </a:r>
            <a:r>
              <a:rPr lang="en-US" sz="5000"/>
              <a:t> - </a:t>
            </a:r>
            <a:r>
              <a:rPr lang="da-DK" sz="5000"/>
              <a:t>Orlaprisen</a:t>
            </a:r>
            <a:r>
              <a:rPr lang="en-US" sz="5000"/>
              <a:t> 2024</a:t>
            </a:r>
          </a:p>
        </p:txBody>
      </p:sp>
      <p:sp>
        <p:nvSpPr>
          <p:cNvPr id="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C051220-1991-D0AC-3806-77C55580D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endParaRPr lang="da-DK" sz="17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F92A8A6-A23D-0C06-9007-5480250140C9}"/>
              </a:ext>
            </a:extLst>
          </p:cNvPr>
          <p:cNvSpPr txBox="1"/>
          <p:nvPr/>
        </p:nvSpPr>
        <p:spPr>
          <a:xfrm>
            <a:off x="489302" y="3294060"/>
            <a:ext cx="789432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>
                <a:latin typeface="Calibri" panose="020F0502020204030204" pitchFamily="34" charset="0"/>
                <a:ea typeface="Calibri" panose="020F0502020204030204" pitchFamily="34" charset="0"/>
              </a:rPr>
              <a:t>320 O</a:t>
            </a:r>
            <a:r>
              <a:rPr lang="da-DK" sz="2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rlaambassadører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16 jurymedlemmer</a:t>
            </a:r>
            <a:endParaRPr lang="da-DK" sz="22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>
                <a:latin typeface="Calibri" panose="020F0502020204030204" pitchFamily="34" charset="0"/>
                <a:ea typeface="Calibri" panose="020F0502020204030204" pitchFamily="34" charset="0"/>
              </a:rPr>
              <a:t>Knap 400 indstillede titler</a:t>
            </a:r>
            <a:endParaRPr lang="da-DK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>
                <a:latin typeface="Calibri" panose="020F0502020204030204" pitchFamily="34" charset="0"/>
                <a:ea typeface="Calibri" panose="020F0502020204030204" pitchFamily="34" charset="0"/>
              </a:rPr>
              <a:t>Cirka</a:t>
            </a:r>
            <a:r>
              <a:rPr lang="da-DK" sz="2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a-DK" sz="2200">
                <a:latin typeface="Calibri" panose="020F0502020204030204" pitchFamily="34" charset="0"/>
                <a:ea typeface="Calibri" panose="020F0502020204030204" pitchFamily="34" charset="0"/>
              </a:rPr>
              <a:t>20</a:t>
            </a:r>
            <a:r>
              <a:rPr lang="da-DK" sz="2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.000 børn </a:t>
            </a:r>
            <a:r>
              <a:rPr lang="da-DK" sz="2200">
                <a:latin typeface="Calibri" panose="020F0502020204030204" pitchFamily="34" charset="0"/>
                <a:ea typeface="Calibri" panose="020F0502020204030204" pitchFamily="34" charset="0"/>
              </a:rPr>
              <a:t>stemte</a:t>
            </a:r>
            <a:endParaRPr lang="da-DK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>
                <a:latin typeface="Calibri" panose="020F0502020204030204" pitchFamily="34" charset="0"/>
                <a:ea typeface="Calibri" panose="020F0502020204030204" pitchFamily="34" charset="0"/>
              </a:rPr>
              <a:t>350 tilskuere og 570 live-streaminger af showet</a:t>
            </a:r>
            <a:endParaRPr lang="da-DK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sz="22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sz="2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Billede 9" descr="Et billede, der indeholder tøj, person, Ansigt, mur&#10;&#10;Automatisk genereret beskrivelse">
            <a:extLst>
              <a:ext uri="{FF2B5EF4-FFF2-40B4-BE49-F238E27FC236}">
                <a16:creationId xmlns:a16="http://schemas.microsoft.com/office/drawing/2014/main" id="{F6CE798B-E0AB-4AAC-3776-8A0CBA665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21" y="0"/>
            <a:ext cx="4572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75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lede 7" descr="Et billede, der indeholder tøj, person, fodtøj, Ansigt&#10;&#10;Automatisk genereret beskrivelse">
            <a:extLst>
              <a:ext uri="{FF2B5EF4-FFF2-40B4-BE49-F238E27FC236}">
                <a16:creationId xmlns:a16="http://schemas.microsoft.com/office/drawing/2014/main" id="{60646EAA-1D38-A8AA-CB11-6F4BC6DD4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0" r="9090" b="3033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0895A6-984E-D6A9-A2B1-92FF44683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/>
              <a:t>Tidsplan</a:t>
            </a: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12B9A4-F6F0-30F7-5860-D6A5AE822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94" y="2718054"/>
            <a:ext cx="3994844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700"/>
              <a:t>Maj-</a:t>
            </a:r>
            <a:r>
              <a:rPr lang="en-US" sz="1700" err="1"/>
              <a:t>juli</a:t>
            </a:r>
            <a:r>
              <a:rPr lang="en-US" sz="1700"/>
              <a:t>: </a:t>
            </a:r>
            <a:r>
              <a:rPr lang="en-US" sz="1700" err="1"/>
              <a:t>forlag</a:t>
            </a:r>
            <a:r>
              <a:rPr lang="en-US" sz="1700"/>
              <a:t> </a:t>
            </a:r>
            <a:r>
              <a:rPr lang="en-US" sz="1700" err="1"/>
              <a:t>indstiller</a:t>
            </a:r>
            <a:r>
              <a:rPr lang="en-US" sz="1700"/>
              <a:t> </a:t>
            </a:r>
            <a:r>
              <a:rPr lang="en-US" sz="1700" err="1"/>
              <a:t>bøger</a:t>
            </a:r>
            <a:r>
              <a:rPr lang="en-US" sz="1700"/>
              <a:t> </a:t>
            </a:r>
          </a:p>
          <a:p>
            <a:pPr algn="l"/>
            <a:r>
              <a:rPr lang="en-US" sz="1700"/>
              <a:t>29. august: </a:t>
            </a:r>
            <a:r>
              <a:rPr lang="en-US" sz="1700" err="1"/>
              <a:t>Jurymøde</a:t>
            </a:r>
            <a:r>
              <a:rPr lang="en-US" sz="1700"/>
              <a:t> </a:t>
            </a:r>
          </a:p>
          <a:p>
            <a:pPr algn="l"/>
            <a:r>
              <a:rPr lang="en-US" sz="1700"/>
              <a:t>3. September: De </a:t>
            </a:r>
            <a:r>
              <a:rPr lang="en-US" sz="1700" err="1"/>
              <a:t>nominerede</a:t>
            </a:r>
            <a:r>
              <a:rPr lang="en-US" sz="1700"/>
              <a:t> </a:t>
            </a:r>
            <a:r>
              <a:rPr lang="en-US" sz="1700" err="1"/>
              <a:t>offentliggøres</a:t>
            </a:r>
            <a:endParaRPr lang="en-US" sz="1700"/>
          </a:p>
          <a:p>
            <a:pPr algn="l"/>
            <a:r>
              <a:rPr lang="en-US" sz="1700"/>
              <a:t>9. </a:t>
            </a:r>
            <a:r>
              <a:rPr lang="en-US" sz="1700" err="1"/>
              <a:t>oktober</a:t>
            </a:r>
            <a:r>
              <a:rPr lang="en-US" sz="1700"/>
              <a:t> – 9. </a:t>
            </a:r>
            <a:r>
              <a:rPr lang="en-US" sz="1700" err="1"/>
              <a:t>november</a:t>
            </a:r>
            <a:r>
              <a:rPr lang="en-US" sz="1700"/>
              <a:t>: </a:t>
            </a:r>
            <a:r>
              <a:rPr lang="en-US" sz="1700" err="1"/>
              <a:t>afstemning</a:t>
            </a:r>
            <a:endParaRPr lang="en-US" sz="1700"/>
          </a:p>
          <a:p>
            <a:pPr algn="l"/>
            <a:r>
              <a:rPr lang="en-US" sz="1700"/>
              <a:t>27. November kl. 12-13:</a:t>
            </a:r>
            <a:br>
              <a:rPr lang="en-US" sz="1700"/>
            </a:br>
            <a:r>
              <a:rPr lang="en-US" sz="1700"/>
              <a:t> </a:t>
            </a:r>
            <a:r>
              <a:rPr lang="en-US" sz="1700" err="1"/>
              <a:t>prisuddelingsshow</a:t>
            </a:r>
            <a:r>
              <a:rPr lang="en-US" sz="1700"/>
              <a:t> </a:t>
            </a:r>
            <a:r>
              <a:rPr lang="en-US" sz="1700" err="1"/>
              <a:t>på</a:t>
            </a:r>
            <a:r>
              <a:rPr lang="en-US" sz="1700"/>
              <a:t> Dokk1 - </a:t>
            </a:r>
            <a:r>
              <a:rPr lang="en-US" sz="1700" err="1"/>
              <a:t>livestreames</a:t>
            </a: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605097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AB550D-E842-0978-11F4-E0ACEDFAE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Forslag til aktiviteter:</a:t>
            </a:r>
          </a:p>
        </p:txBody>
      </p:sp>
      <p:pic>
        <p:nvPicPr>
          <p:cNvPr id="13" name="Billede 12" descr="Et billede, der indeholder tøj, Ansigt, person, smil&#10;&#10;Automatisk genereret beskrivelse">
            <a:extLst>
              <a:ext uri="{FF2B5EF4-FFF2-40B4-BE49-F238E27FC236}">
                <a16:creationId xmlns:a16="http://schemas.microsoft.com/office/drawing/2014/main" id="{84E4CD48-CD0E-78A5-1BE4-F06B63C238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17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0DD74E-6ACD-78B8-A249-162673B6B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2" y="2706624"/>
            <a:ext cx="63833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algn="l"/>
            <a:endParaRPr lang="en-US" sz="220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err="1"/>
              <a:t>Booktalk</a:t>
            </a:r>
            <a:r>
              <a:rPr lang="en-US" sz="2200"/>
              <a:t> med </a:t>
            </a:r>
            <a:r>
              <a:rPr lang="en-US" sz="2200" err="1"/>
              <a:t>Orlapris-bøger</a:t>
            </a:r>
            <a:endParaRPr lang="en-US" sz="220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err="1"/>
              <a:t>Bogmærker</a:t>
            </a:r>
            <a:r>
              <a:rPr lang="en-US" sz="2200"/>
              <a:t>/</a:t>
            </a:r>
            <a:r>
              <a:rPr lang="en-US" sz="2200" err="1"/>
              <a:t>udstilling</a:t>
            </a:r>
            <a:r>
              <a:rPr lang="en-US" sz="2200"/>
              <a:t>/</a:t>
            </a:r>
            <a:r>
              <a:rPr lang="en-US" sz="2200" err="1"/>
              <a:t>anbefalinger</a:t>
            </a:r>
            <a:endParaRPr lang="en-US" sz="220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err="1"/>
              <a:t>Orlaprisbøger</a:t>
            </a:r>
            <a:r>
              <a:rPr lang="en-US" sz="2200"/>
              <a:t> </a:t>
            </a:r>
            <a:r>
              <a:rPr lang="en-US" sz="2200" err="1"/>
              <a:t>på</a:t>
            </a:r>
            <a:r>
              <a:rPr lang="en-US" sz="2200"/>
              <a:t> </a:t>
            </a:r>
            <a:r>
              <a:rPr lang="en-US" sz="2200" err="1"/>
              <a:t>eReolen</a:t>
            </a:r>
            <a:r>
              <a:rPr lang="en-US" sz="2200"/>
              <a:t> GO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/>
              <a:t>Dele </a:t>
            </a:r>
            <a:r>
              <a:rPr lang="en-US" sz="2200" err="1"/>
              <a:t>nomineringsvideoer</a:t>
            </a:r>
            <a:endParaRPr lang="en-US" sz="2200" err="1">
              <a:ea typeface="Calibri"/>
              <a:cs typeface="Calibri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err="1"/>
              <a:t>Promovér</a:t>
            </a:r>
            <a:r>
              <a:rPr lang="en-US" sz="2200"/>
              <a:t> </a:t>
            </a:r>
            <a:r>
              <a:rPr lang="en-US" sz="2200" err="1"/>
              <a:t>afstemningen</a:t>
            </a:r>
            <a:r>
              <a:rPr lang="en-US" sz="2200"/>
              <a:t> </a:t>
            </a:r>
            <a:r>
              <a:rPr lang="en-US" sz="2200" err="1"/>
              <a:t>fx</a:t>
            </a:r>
            <a:r>
              <a:rPr lang="en-US" sz="2200"/>
              <a:t> via </a:t>
            </a:r>
            <a:r>
              <a:rPr lang="en-US" sz="2200" err="1"/>
              <a:t>nomineringsvideoerne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/>
              <a:t>Holde </a:t>
            </a:r>
            <a:r>
              <a:rPr lang="en-US" sz="2200" err="1"/>
              <a:t>Orlapris</a:t>
            </a:r>
            <a:r>
              <a:rPr lang="en-US" sz="2200"/>
              <a:t>-fest d. 27/11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7496328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047B40-F983-A28C-DF7E-D7B36FC6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823857" cy="1807305"/>
          </a:xfrm>
        </p:spPr>
        <p:txBody>
          <a:bodyPr>
            <a:normAutofit/>
          </a:bodyPr>
          <a:lstStyle/>
          <a:p>
            <a:r>
              <a:rPr lang="da-DK">
                <a:latin typeface="Sniff Medium"/>
              </a:rPr>
              <a:t>Formidlingsmaterialer og grafik</a:t>
            </a:r>
          </a:p>
        </p:txBody>
      </p:sp>
      <p:pic>
        <p:nvPicPr>
          <p:cNvPr id="5" name="Pladsholder til indhold 4" descr="Et billede, der indeholder tegning, illustration/afbildning, Børnekunst, kunst&#10;&#10;Indhold genereret af kunstig intelligens kan være forkert.">
            <a:extLst>
              <a:ext uri="{FF2B5EF4-FFF2-40B4-BE49-F238E27FC236}">
                <a16:creationId xmlns:a16="http://schemas.microsoft.com/office/drawing/2014/main" id="{A485B085-54A3-BE21-1964-DE4388FB4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"/>
          <a:stretch/>
        </p:blipFill>
        <p:spPr>
          <a:xfrm>
            <a:off x="-119042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312828-5206-22DF-4D31-E0F3B34C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Print-</a:t>
            </a:r>
            <a:r>
              <a:rPr lang="en-US" sz="2000" err="1"/>
              <a:t>selv</a:t>
            </a:r>
            <a:r>
              <a:rPr lang="en-US" sz="2000"/>
              <a:t>-</a:t>
            </a:r>
            <a:r>
              <a:rPr lang="en-US" sz="2000" err="1"/>
              <a:t>løsning</a:t>
            </a:r>
            <a:endParaRPr lang="en-US" sz="2000"/>
          </a:p>
          <a:p>
            <a:r>
              <a:rPr lang="en-US" sz="2000" err="1"/>
              <a:t>Bestil</a:t>
            </a:r>
            <a:r>
              <a:rPr lang="en-US" sz="2000"/>
              <a:t> </a:t>
            </a:r>
            <a:r>
              <a:rPr lang="en-US" sz="2000" err="1"/>
              <a:t>materialerne</a:t>
            </a:r>
            <a:r>
              <a:rPr lang="en-US" sz="2000"/>
              <a:t> </a:t>
            </a:r>
            <a:r>
              <a:rPr lang="en-US" sz="2000" err="1"/>
              <a:t>ved</a:t>
            </a:r>
            <a:r>
              <a:rPr lang="en-US" sz="2000"/>
              <a:t> </a:t>
            </a:r>
            <a:r>
              <a:rPr lang="en-US" sz="2000" err="1"/>
              <a:t>LaserTryk</a:t>
            </a:r>
            <a:r>
              <a:rPr lang="en-US" sz="2000"/>
              <a:t> – </a:t>
            </a:r>
            <a:r>
              <a:rPr lang="en-US" sz="2000" err="1"/>
              <a:t>Egenbetaling</a:t>
            </a:r>
            <a:endParaRPr lang="en-US" sz="2000"/>
          </a:p>
          <a:p>
            <a:r>
              <a:rPr lang="en-US" sz="2000" err="1"/>
              <a:t>Grafik</a:t>
            </a:r>
            <a:r>
              <a:rPr lang="en-US" sz="2000"/>
              <a:t> til </a:t>
            </a:r>
            <a:r>
              <a:rPr lang="en-US" sz="2000" err="1"/>
              <a:t>SoMe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b="1" err="1"/>
              <a:t>Hvad</a:t>
            </a:r>
            <a:r>
              <a:rPr lang="en-US" sz="2000" b="1"/>
              <a:t>: </a:t>
            </a:r>
            <a:endParaRPr lang="en-US" sz="2000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/>
              <a:t>- </a:t>
            </a:r>
            <a:r>
              <a:rPr lang="en-US" sz="2000" err="1"/>
              <a:t>Plakater</a:t>
            </a:r>
            <a:r>
              <a:rPr lang="en-US" sz="2000"/>
              <a:t>, </a:t>
            </a:r>
            <a:r>
              <a:rPr lang="en-US" sz="2000" err="1"/>
              <a:t>bogmærker</a:t>
            </a:r>
            <a:r>
              <a:rPr lang="en-US" sz="2000"/>
              <a:t>, </a:t>
            </a:r>
            <a:r>
              <a:rPr lang="en-US" sz="2000" err="1"/>
              <a:t>klistermærker</a:t>
            </a:r>
            <a:r>
              <a:rPr lang="en-US" sz="2000"/>
              <a:t>, </a:t>
            </a:r>
            <a:r>
              <a:rPr lang="en-US" sz="2000" err="1"/>
              <a:t>grafik</a:t>
            </a:r>
            <a:r>
              <a:rPr lang="en-US" sz="2000"/>
              <a:t> til </a:t>
            </a:r>
            <a:r>
              <a:rPr lang="en-US" sz="2000" err="1"/>
              <a:t>SoMe</a:t>
            </a:r>
            <a:r>
              <a:rPr lang="en-US" sz="2000"/>
              <a:t>, </a:t>
            </a:r>
            <a:r>
              <a:rPr lang="en-US" sz="2000" err="1"/>
              <a:t>nomineringsvideoer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3759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78C53-C082-5EA5-1E47-4A96C0468C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eReolen GO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07EBAC4-8221-85D1-F983-7575A82443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Om Orlaprisen.dk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5A3F029-4413-66B0-6ED9-0B81820C69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795384"/>
              </p:ext>
            </p:extLst>
          </p:nvPr>
        </p:nvGraphicFramePr>
        <p:xfrm>
          <a:off x="0" y="-3098"/>
          <a:ext cx="12192000" cy="6861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144000" imgH="5143500" progId="AcroExch.Document.DC">
                  <p:embed/>
                </p:oleObj>
              </mc:Choice>
              <mc:Fallback>
                <p:oleObj name="Acrobat Document" r:id="rId3" imgW="9144000" imgH="5143500" progId="AcroExch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75A3F029-4413-66B0-6ED9-0B81820C69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3098"/>
                        <a:ext cx="12192000" cy="6861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0175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tøj, person, kvinde, menneske&#10;&#10;Automatisk genereret beskrivelse">
            <a:extLst>
              <a:ext uri="{FF2B5EF4-FFF2-40B4-BE49-F238E27FC236}">
                <a16:creationId xmlns:a16="http://schemas.microsoft.com/office/drawing/2014/main" id="{DDC43EF9-0CED-7302-0634-9BD41FD1B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D3E741-F5A3-232A-9182-2691CE388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193964"/>
            <a:ext cx="10058400" cy="1294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200">
                <a:solidFill>
                  <a:srgbClr val="FFFFFF"/>
                </a:solidFill>
                <a:latin typeface="Sniff Medium" panose="02000603020000020004" pitchFamily="50" charset="0"/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2921981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56DB9D56F85F4AA663A423B3089991" ma:contentTypeVersion="17" ma:contentTypeDescription="Opret et nyt dokument." ma:contentTypeScope="" ma:versionID="e7e99b75434fb11f2b413d50ed8301c2">
  <xsd:schema xmlns:xsd="http://www.w3.org/2001/XMLSchema" xmlns:xs="http://www.w3.org/2001/XMLSchema" xmlns:p="http://schemas.microsoft.com/office/2006/metadata/properties" xmlns:ns2="787f4b84-5a99-462b-88c9-ad4c76e80408" xmlns:ns3="dc1022e2-134e-4c29-b372-da94a2758503" targetNamespace="http://schemas.microsoft.com/office/2006/metadata/properties" ma:root="true" ma:fieldsID="f3a5b3231bcb8b33d77983f5a10b9539" ns2:_="" ns3:_="">
    <xsd:import namespace="787f4b84-5a99-462b-88c9-ad4c76e80408"/>
    <xsd:import namespace="dc1022e2-134e-4c29-b372-da94a27585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f4b84-5a99-462b-88c9-ad4c76e804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022e2-134e-4c29-b372-da94a275850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506e88b-4e61-4e5e-8e19-0350a3ed015f}" ma:internalName="TaxCatchAll" ma:showField="CatchAllData" ma:web="dc1022e2-134e-4c29-b372-da94a27585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7f4b84-5a99-462b-88c9-ad4c76e80408">
      <Terms xmlns="http://schemas.microsoft.com/office/infopath/2007/PartnerControls"/>
    </lcf76f155ced4ddcb4097134ff3c332f>
    <TaxCatchAll xmlns="dc1022e2-134e-4c29-b372-da94a2758503" xsi:nil="true"/>
    <SharedWithUsers xmlns="dc1022e2-134e-4c29-b372-da94a2758503">
      <UserInfo>
        <DisplayName>Mette Rabæk Poulsen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0468239-3907-4D65-9FF1-A8FA6DEA77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337E6F-CCC0-40A4-A75F-DFE81559BCD0}">
  <ds:schemaRefs>
    <ds:schemaRef ds:uri="787f4b84-5a99-462b-88c9-ad4c76e80408"/>
    <ds:schemaRef ds:uri="dc1022e2-134e-4c29-b372-da94a27585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488F2C-ADCF-4E91-9897-66A561E58E7F}">
  <ds:schemaRefs>
    <ds:schemaRef ds:uri="787f4b84-5a99-462b-88c9-ad4c76e80408"/>
    <ds:schemaRef ds:uri="dc1022e2-134e-4c29-b372-da94a275850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Widescreen</PresentationFormat>
  <Paragraphs>75</Paragraphs>
  <Slides>9</Slides>
  <Notes>9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6" baseType="lpstr">
      <vt:lpstr>Arial</vt:lpstr>
      <vt:lpstr>Avenir Next LT Pro</vt:lpstr>
      <vt:lpstr>Calibri</vt:lpstr>
      <vt:lpstr>Calibri Light</vt:lpstr>
      <vt:lpstr>Sniff Medium</vt:lpstr>
      <vt:lpstr>Office-tema</vt:lpstr>
      <vt:lpstr>Acrobat Document</vt:lpstr>
      <vt:lpstr>Infomøde om Orlaprisen 2025</vt:lpstr>
      <vt:lpstr>Velkommen  </vt:lpstr>
      <vt:lpstr>Om Orlaprisen</vt:lpstr>
      <vt:lpstr>Statistik - Orlaprisen 2024</vt:lpstr>
      <vt:lpstr>Tidsplan</vt:lpstr>
      <vt:lpstr>Forslag til aktiviteter:</vt:lpstr>
      <vt:lpstr>Formidlingsmaterialer og grafik</vt:lpstr>
      <vt:lpstr>eReolen GO</vt:lpstr>
      <vt:lpstr>Spørgsmål</vt:lpstr>
    </vt:vector>
  </TitlesOfParts>
  <Company>Aarhus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Infomøde om Orlaprisen 2023</dc:title>
  <dc:creator>Mette Rabæk Poulsen</dc:creator>
  <cp:lastModifiedBy>Mette Rabæk Poulsen</cp:lastModifiedBy>
  <cp:revision>1</cp:revision>
  <cp:lastPrinted>2024-05-15T08:09:37Z</cp:lastPrinted>
  <dcterms:created xsi:type="dcterms:W3CDTF">2023-04-27T11:44:30Z</dcterms:created>
  <dcterms:modified xsi:type="dcterms:W3CDTF">2025-05-16T09:45:28Z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0x0101004856DB9D56F85F4AA663A423B3089991</vt:lpwstr>
  </property>
  <property fmtid="{D5CDD505-2E9C-101B-9397-08002B2CF9AE}" pid="3" name="MediaServiceImageTags">
    <vt:lpwstr/>
  </property>
</Properties>
</file>