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69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7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1597" autoAdjust="0"/>
  </p:normalViewPr>
  <p:slideViewPr>
    <p:cSldViewPr snapToGrid="0">
      <p:cViewPr varScale="1">
        <p:scale>
          <a:sx n="90" d="100"/>
          <a:sy n="90" d="100"/>
        </p:scale>
        <p:origin x="3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E0C2B-EF31-40E0-BA3F-C82BF6ACE115}" type="datetimeFigureOut">
              <a:rPr lang="da-DK" smtClean="0"/>
              <a:t>30-09-2024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BC547-AF79-49BF-BA8E-281D713FF27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4751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16F78EE-DFF7-47F3-B010-3EB47C2F9E49}" type="slidenum">
              <a:rPr kumimoji="0" lang="da-DK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a-DK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974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oleObject" Target="../embeddings/oleObject2.bin"/><Relationship Id="rId7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Relationship Id="rId6" Type="http://schemas.openxmlformats.org/officeDocument/2006/relationships/image" Target="../media/image2.emf"/><Relationship Id="rId5" Type="http://schemas.openxmlformats.org/officeDocument/2006/relationships/image" Target="../media/image5.emf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1.emf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1.emf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D49FD6DA-1B56-44B0-A1BD-926759DD194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500638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D49FD6DA-1B56-44B0-A1BD-926759DD19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84" name="Picture 583">
            <a:extLst>
              <a:ext uri="{FF2B5EF4-FFF2-40B4-BE49-F238E27FC236}">
                <a16:creationId xmlns:a16="http://schemas.microsoft.com/office/drawing/2014/main" id="{74DE1E08-4446-4CB8-878C-58B542A8D5DF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92" y="0"/>
            <a:ext cx="12190815" cy="6858000"/>
          </a:xfrm>
          <a:prstGeom prst="rect">
            <a:avLst/>
          </a:prstGeom>
        </p:spPr>
      </p:pic>
      <p:grpSp>
        <p:nvGrpSpPr>
          <p:cNvPr id="580" name="Group 579">
            <a:extLst>
              <a:ext uri="{FF2B5EF4-FFF2-40B4-BE49-F238E27FC236}">
                <a16:creationId xmlns:a16="http://schemas.microsoft.com/office/drawing/2014/main" id="{53E471A4-7F34-4756-AE93-17A70C4DEF0D}"/>
              </a:ext>
            </a:extLst>
          </p:cNvPr>
          <p:cNvGrpSpPr/>
          <p:nvPr userDrawn="1"/>
        </p:nvGrpSpPr>
        <p:grpSpPr>
          <a:xfrm>
            <a:off x="8638725" y="5941220"/>
            <a:ext cx="3269048" cy="744343"/>
            <a:chOff x="8638725" y="5941220"/>
            <a:chExt cx="3269048" cy="744343"/>
          </a:xfrm>
        </p:grpSpPr>
        <p:pic>
          <p:nvPicPr>
            <p:cNvPr id="581" name="Picture 580">
              <a:extLst>
                <a:ext uri="{FF2B5EF4-FFF2-40B4-BE49-F238E27FC236}">
                  <a16:creationId xmlns:a16="http://schemas.microsoft.com/office/drawing/2014/main" id="{5A46B706-6F4C-49AE-BE52-09504BC9FA5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45965"/>
            <a:stretch/>
          </p:blipFill>
          <p:spPr>
            <a:xfrm>
              <a:off x="10144125" y="5948963"/>
              <a:ext cx="1763648" cy="736600"/>
            </a:xfrm>
            <a:prstGeom prst="rect">
              <a:avLst/>
            </a:prstGeom>
          </p:spPr>
        </p:pic>
        <p:pic>
          <p:nvPicPr>
            <p:cNvPr id="582" name="Graphic 581">
              <a:extLst>
                <a:ext uri="{FF2B5EF4-FFF2-40B4-BE49-F238E27FC236}">
                  <a16:creationId xmlns:a16="http://schemas.microsoft.com/office/drawing/2014/main" id="{C7714310-24E2-4FEC-B3C8-3EDF6103CC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638725" y="5941220"/>
              <a:ext cx="1141962" cy="744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9202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 and Video">
    <p:bg>
      <p:bgPr>
        <a:solidFill>
          <a:srgbClr val="5477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260927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utoShape 3">
            <a:extLst>
              <a:ext uri="{FF2B5EF4-FFF2-40B4-BE49-F238E27FC236}">
                <a16:creationId xmlns:a16="http://schemas.microsoft.com/office/drawing/2014/main" id="{A2FD944F-4A2B-41AB-A6F4-065F3F04D640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3482975" y="833438"/>
            <a:ext cx="52832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4" name="Freeform 5">
            <a:extLst>
              <a:ext uri="{FF2B5EF4-FFF2-40B4-BE49-F238E27FC236}">
                <a16:creationId xmlns:a16="http://schemas.microsoft.com/office/drawing/2014/main" id="{D15632C3-EDB0-4B1F-8570-B5BABF670178}"/>
              </a:ext>
            </a:extLst>
          </p:cNvPr>
          <p:cNvSpPr>
            <a:spLocks/>
          </p:cNvSpPr>
          <p:nvPr userDrawn="1"/>
        </p:nvSpPr>
        <p:spPr bwMode="auto">
          <a:xfrm>
            <a:off x="3482975" y="825501"/>
            <a:ext cx="5291138" cy="5291138"/>
          </a:xfrm>
          <a:custGeom>
            <a:avLst/>
            <a:gdLst>
              <a:gd name="T0" fmla="*/ 5546 w 5546"/>
              <a:gd name="T1" fmla="*/ 2772 h 5545"/>
              <a:gd name="T2" fmla="*/ 5546 w 5546"/>
              <a:gd name="T3" fmla="*/ 2772 h 5545"/>
              <a:gd name="T4" fmla="*/ 2773 w 5546"/>
              <a:gd name="T5" fmla="*/ 5545 h 5545"/>
              <a:gd name="T6" fmla="*/ 0 w 5546"/>
              <a:gd name="T7" fmla="*/ 2772 h 5545"/>
              <a:gd name="T8" fmla="*/ 2773 w 5546"/>
              <a:gd name="T9" fmla="*/ 0 h 5545"/>
              <a:gd name="T10" fmla="*/ 5546 w 5546"/>
              <a:gd name="T11" fmla="*/ 2772 h 5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546" h="5545">
                <a:moveTo>
                  <a:pt x="5546" y="2772"/>
                </a:moveTo>
                <a:lnTo>
                  <a:pt x="5546" y="2772"/>
                </a:lnTo>
                <a:cubicBezTo>
                  <a:pt x="5546" y="4304"/>
                  <a:pt x="4305" y="5545"/>
                  <a:pt x="2773" y="5545"/>
                </a:cubicBezTo>
                <a:cubicBezTo>
                  <a:pt x="1241" y="5545"/>
                  <a:pt x="0" y="4304"/>
                  <a:pt x="0" y="2772"/>
                </a:cubicBezTo>
                <a:cubicBezTo>
                  <a:pt x="0" y="1240"/>
                  <a:pt x="1241" y="0"/>
                  <a:pt x="2773" y="0"/>
                </a:cubicBezTo>
                <a:cubicBezTo>
                  <a:pt x="4305" y="0"/>
                  <a:pt x="5546" y="1240"/>
                  <a:pt x="5546" y="2772"/>
                </a:cubicBezTo>
                <a:close/>
              </a:path>
            </a:pathLst>
          </a:custGeom>
          <a:solidFill>
            <a:srgbClr val="CEE8D5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11" name="Graphic 110">
            <a:extLst>
              <a:ext uri="{FF2B5EF4-FFF2-40B4-BE49-F238E27FC236}">
                <a16:creationId xmlns:a16="http://schemas.microsoft.com/office/drawing/2014/main" id="{1D936192-0630-4749-84A9-E5DF369C2F0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 l="66333" t="23952" r="11667" b="29372"/>
          <a:stretch/>
        </p:blipFill>
        <p:spPr>
          <a:xfrm>
            <a:off x="3529779" y="1766216"/>
            <a:ext cx="5506066" cy="323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116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516467" y="1796820"/>
            <a:ext cx="11244163" cy="364840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</a:lstStyle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7" name="Pladsholder til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16467" y="620690"/>
            <a:ext cx="11244163" cy="108011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3600" b="1" i="0"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da-DK" dirty="0"/>
              <a:t>HEADLINE</a:t>
            </a:r>
          </a:p>
          <a:p>
            <a:pPr lvl="0"/>
            <a:endParaRPr lang="da-DK" dirty="0"/>
          </a:p>
        </p:txBody>
      </p:sp>
      <p:cxnSp>
        <p:nvCxnSpPr>
          <p:cNvPr id="13" name="Straight Connector 12"/>
          <p:cNvCxnSpPr>
            <a:cxnSpLocks/>
          </p:cNvCxnSpPr>
          <p:nvPr userDrawn="1"/>
        </p:nvCxnSpPr>
        <p:spPr>
          <a:xfrm>
            <a:off x="516467" y="404664"/>
            <a:ext cx="12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205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cxnSp>
        <p:nvCxnSpPr>
          <p:cNvPr id="7" name="Lige forbindelse 5"/>
          <p:cNvCxnSpPr/>
          <p:nvPr userDrawn="1"/>
        </p:nvCxnSpPr>
        <p:spPr>
          <a:xfrm>
            <a:off x="527051" y="1322962"/>
            <a:ext cx="1082674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847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80D456E4-0FDB-495B-AB4B-9D822784FE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561632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80D456E4-0FDB-495B-AB4B-9D822784FE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3F0D85D-6F61-4BA5-BA39-4716E685B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56691"/>
            <a:ext cx="10563224" cy="590931"/>
          </a:xfrm>
        </p:spPr>
        <p:txBody>
          <a:bodyPr vert="horz" wrap="square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868C86E3-2CB7-42CF-B68F-33B8B091D6D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06562"/>
            <a:ext cx="10563223" cy="2395004"/>
          </a:xfr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741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5275545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02E2E6-210D-415C-AD20-F339C41FD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841"/>
            <a:ext cx="10515600" cy="618631"/>
          </a:xfrm>
        </p:spPr>
        <p:txBody>
          <a:bodyPr vert="horz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6CA6E3-49D0-496B-B0BD-A825FC6B9E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06562"/>
            <a:ext cx="4754465" cy="336072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5FA21C0-4605-462C-AD9E-5F4D5B71F5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94094" y="1631645"/>
            <a:ext cx="4959705" cy="3435642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05171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06175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02E2E6-210D-415C-AD20-F339C41FD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6CA6E3-49D0-496B-B0BD-A825FC6B9E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06562"/>
            <a:ext cx="10515599" cy="975678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5FA21C0-4605-462C-AD9E-5F4D5B71F5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85918" y="2786507"/>
            <a:ext cx="3367882" cy="228078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678C245-4940-4D15-BE56-C3049DD6C2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431065" y="2786507"/>
            <a:ext cx="3329848" cy="228078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B9B4992-5E2F-4C2B-A74E-F628C15C90D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38198" y="2786507"/>
            <a:ext cx="3367863" cy="2280780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0304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di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239A070-CB19-4E66-9068-D0E761B7B46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1996801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239A070-CB19-4E66-9068-D0E761B7B46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6221CCA-CA44-46FC-AA28-791BF7EA9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Media Placeholder 6">
            <a:extLst>
              <a:ext uri="{FF2B5EF4-FFF2-40B4-BE49-F238E27FC236}">
                <a16:creationId xmlns:a16="http://schemas.microsoft.com/office/drawing/2014/main" id="{A51DC19D-A7FD-420E-ABE5-BD3FE1CA7DA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838200" y="1706562"/>
            <a:ext cx="10515600" cy="381000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092708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0">
          <p15:clr>
            <a:srgbClr val="FBAE40"/>
          </p15:clr>
        </p15:guide>
        <p15:guide id="2" pos="98">
          <p15:clr>
            <a:srgbClr val="FBAE40"/>
          </p15:clr>
        </p15:guide>
        <p15:guide id="3" pos="7559">
          <p15:clr>
            <a:srgbClr val="FBAE40"/>
          </p15:clr>
        </p15:guide>
        <p15:guide id="4" orient="horz" pos="36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6875938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02E2E6-210D-415C-AD20-F339C41FD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841"/>
            <a:ext cx="10515600" cy="618631"/>
          </a:xfrm>
        </p:spPr>
        <p:txBody>
          <a:bodyPr vert="horz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6CA6E3-49D0-496B-B0BD-A825FC6B9E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06562"/>
            <a:ext cx="4754465" cy="336072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Chart Placeholder 3">
            <a:extLst>
              <a:ext uri="{FF2B5EF4-FFF2-40B4-BE49-F238E27FC236}">
                <a16:creationId xmlns:a16="http://schemas.microsoft.com/office/drawing/2014/main" id="{12CE2C63-5F17-43BE-81B3-9987059400E1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6394450" y="1631950"/>
            <a:ext cx="4959350" cy="343535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8294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and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087213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002E2E6-210D-415C-AD20-F339C41FD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841"/>
            <a:ext cx="10515600" cy="618631"/>
          </a:xfrm>
        </p:spPr>
        <p:txBody>
          <a:bodyPr vert="horz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6CA6E3-49D0-496B-B0BD-A825FC6B9E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706562"/>
            <a:ext cx="4754465" cy="3360725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5FA21C0-4605-462C-AD9E-5F4D5B71F5B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94094" y="1631645"/>
            <a:ext cx="4959705" cy="3435642"/>
          </a:xfrm>
        </p:spPr>
        <p:txBody>
          <a:bodyPr>
            <a:noAutofit/>
          </a:bodyPr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9247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and Video">
    <p:bg>
      <p:bgPr>
        <a:solidFill>
          <a:srgbClr val="5477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063200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47344EBB-E870-4D15-8233-41B77BADC8E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001838" y="1090613"/>
            <a:ext cx="8188325" cy="46767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576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 and Video">
    <p:bg>
      <p:bgPr>
        <a:solidFill>
          <a:srgbClr val="54779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D9BAD1BA-3875-475A-8855-4F980DC5F72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1195215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473" imgH="473" progId="TCLayout.ActiveDocument.1">
                  <p:embed/>
                </p:oleObj>
              </mc:Choice>
              <mc:Fallback>
                <p:oleObj name="think-cell Slide" r:id="rId3" imgW="473" imgH="473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D9BAD1BA-3875-475A-8855-4F980DC5F72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4CBCABB3-6D81-4516-9A29-860AE4695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0287"/>
            <a:ext cx="10515600" cy="1837426"/>
          </a:xfrm>
        </p:spPr>
        <p:txBody>
          <a:bodyPr vert="horz">
            <a:spAutoFit/>
          </a:bodyPr>
          <a:lstStyle>
            <a:lvl1pPr algn="ctr">
              <a:defRPr sz="6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72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C6F1F9D-7ADD-4FC1-914C-2F202D20B90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421098577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473" imgH="473" progId="TCLayout.ActiveDocument.1">
                  <p:embed/>
                </p:oleObj>
              </mc:Choice>
              <mc:Fallback>
                <p:oleObj name="think-cell Slide" r:id="rId15" imgW="473" imgH="473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4C6F1F9D-7ADD-4FC1-914C-2F202D20B90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82F496-5CCA-4D74-8800-63C8CE8B5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841"/>
            <a:ext cx="10515600" cy="61863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EFB8FF-0DF7-43F8-9C63-D1D774917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06562"/>
            <a:ext cx="10515600" cy="3215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9" name="bg object 16">
            <a:extLst>
              <a:ext uri="{FF2B5EF4-FFF2-40B4-BE49-F238E27FC236}">
                <a16:creationId xmlns:a16="http://schemas.microsoft.com/office/drawing/2014/main" id="{F92089E8-0F8C-4616-810D-AFE68B7852CB}"/>
              </a:ext>
            </a:extLst>
          </p:cNvPr>
          <p:cNvSpPr/>
          <p:nvPr userDrawn="1"/>
        </p:nvSpPr>
        <p:spPr>
          <a:xfrm>
            <a:off x="0" y="0"/>
            <a:ext cx="12193270" cy="6579234"/>
          </a:xfrm>
          <a:custGeom>
            <a:avLst/>
            <a:gdLst/>
            <a:ahLst/>
            <a:cxnLst/>
            <a:rect l="l" t="t" r="r" b="b"/>
            <a:pathLst>
              <a:path w="12193270" h="6579234">
                <a:moveTo>
                  <a:pt x="12193194" y="0"/>
                </a:moveTo>
                <a:lnTo>
                  <a:pt x="0" y="0"/>
                </a:lnTo>
                <a:lnTo>
                  <a:pt x="0" y="279400"/>
                </a:lnTo>
                <a:lnTo>
                  <a:pt x="0" y="6578600"/>
                </a:lnTo>
                <a:lnTo>
                  <a:pt x="279412" y="6578600"/>
                </a:lnTo>
                <a:lnTo>
                  <a:pt x="279412" y="279400"/>
                </a:lnTo>
                <a:lnTo>
                  <a:pt x="11913807" y="279400"/>
                </a:lnTo>
                <a:lnTo>
                  <a:pt x="11913807" y="6578613"/>
                </a:lnTo>
                <a:lnTo>
                  <a:pt x="12193194" y="6578613"/>
                </a:lnTo>
                <a:lnTo>
                  <a:pt x="12193194" y="279400"/>
                </a:lnTo>
                <a:lnTo>
                  <a:pt x="12193194" y="0"/>
                </a:lnTo>
                <a:close/>
              </a:path>
            </a:pathLst>
          </a:custGeom>
          <a:solidFill>
            <a:srgbClr val="54779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1" name="bg object 17">
            <a:extLst>
              <a:ext uri="{FF2B5EF4-FFF2-40B4-BE49-F238E27FC236}">
                <a16:creationId xmlns:a16="http://schemas.microsoft.com/office/drawing/2014/main" id="{85C8B7D1-3D20-408E-A880-7878A67DCD9A}"/>
              </a:ext>
            </a:extLst>
          </p:cNvPr>
          <p:cNvSpPr/>
          <p:nvPr userDrawn="1"/>
        </p:nvSpPr>
        <p:spPr>
          <a:xfrm>
            <a:off x="0" y="5767946"/>
            <a:ext cx="12193270" cy="1090295"/>
          </a:xfrm>
          <a:custGeom>
            <a:avLst/>
            <a:gdLst/>
            <a:ahLst/>
            <a:cxnLst/>
            <a:rect l="l" t="t" r="r" b="b"/>
            <a:pathLst>
              <a:path w="12193270" h="1090295">
                <a:moveTo>
                  <a:pt x="12193193" y="0"/>
                </a:moveTo>
                <a:lnTo>
                  <a:pt x="0" y="0"/>
                </a:lnTo>
                <a:lnTo>
                  <a:pt x="0" y="1090053"/>
                </a:lnTo>
                <a:lnTo>
                  <a:pt x="12193193" y="1090053"/>
                </a:lnTo>
                <a:lnTo>
                  <a:pt x="12193193" y="0"/>
                </a:lnTo>
                <a:close/>
              </a:path>
            </a:pathLst>
          </a:custGeom>
          <a:solidFill>
            <a:srgbClr val="547798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1C91F10-0D41-46CF-BE4B-FBFDB2D2C763}"/>
              </a:ext>
            </a:extLst>
          </p:cNvPr>
          <p:cNvGrpSpPr/>
          <p:nvPr userDrawn="1"/>
        </p:nvGrpSpPr>
        <p:grpSpPr>
          <a:xfrm>
            <a:off x="8638725" y="5941220"/>
            <a:ext cx="3269048" cy="744343"/>
            <a:chOff x="8638725" y="5941220"/>
            <a:chExt cx="3269048" cy="744343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1589D1AB-5633-473B-BEB3-A3845C1F005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7"/>
            <a:srcRect l="45965"/>
            <a:stretch/>
          </p:blipFill>
          <p:spPr>
            <a:xfrm>
              <a:off x="10144125" y="5948963"/>
              <a:ext cx="1763648" cy="736600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B849DAD9-1A16-4270-9C19-830A777612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8">
              <a:extLst>
                <a:ext uri="{96DAC541-7B7A-43D3-8B79-37D633B846F1}">
                  <asvg:svgBlip xmlns:asvg="http://schemas.microsoft.com/office/drawing/2016/SVG/main" r:embed="rId19"/>
                </a:ext>
              </a:extLst>
            </a:blip>
            <a:stretch>
              <a:fillRect/>
            </a:stretch>
          </p:blipFill>
          <p:spPr>
            <a:xfrm>
              <a:off x="8638725" y="5941220"/>
              <a:ext cx="1141962" cy="7442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242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739D82-F040-465C-B1DC-F062FF5E7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2841"/>
            <a:ext cx="10563224" cy="618631"/>
          </a:xfrm>
        </p:spPr>
        <p:txBody>
          <a:bodyPr/>
          <a:lstStyle/>
          <a:p>
            <a:r>
              <a:rPr lang="da-DK" i="1" dirty="0">
                <a:solidFill>
                  <a:srgbClr val="547798"/>
                </a:solidFill>
              </a:rPr>
              <a:t>Vi lærer sammen </a:t>
            </a:r>
            <a:r>
              <a:rPr lang="da-DK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til forældre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61124A0E-F13D-4ADF-90EB-E7E8E0B59CC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1833773"/>
            <a:ext cx="4334691" cy="3467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a-DK" sz="2400" b="1" dirty="0">
                <a:solidFill>
                  <a:srgbClr val="547798"/>
                </a:solidFill>
              </a:rPr>
              <a:t>Forældrematerialer</a:t>
            </a:r>
            <a:r>
              <a:rPr lang="da-DK" sz="2400" dirty="0"/>
              <a:t>, som kan understøtte forældre i gode snakke med deres barn om </a:t>
            </a:r>
            <a:r>
              <a:rPr lang="da-DK" sz="2400" i="1" dirty="0"/>
              <a:t>Børstes rim og remser </a:t>
            </a:r>
          </a:p>
          <a:p>
            <a:pPr marL="0" indent="0">
              <a:buNone/>
            </a:pPr>
            <a:r>
              <a:rPr lang="da-DK" sz="2400" b="1" dirty="0">
                <a:solidFill>
                  <a:srgbClr val="547798"/>
                </a:solidFill>
              </a:rPr>
              <a:t>Viden om</a:t>
            </a:r>
            <a:r>
              <a:rPr lang="da-DK" sz="2400" dirty="0"/>
              <a:t>, hvordan lydlig opmærksomhed, herunder det at kunne rime, udvikles hos børn fra 1-5 år 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64B0E6FB-24EE-4FD3-A7C7-595947DBEF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48131" y="1361472"/>
            <a:ext cx="5832825" cy="41757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875353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5ACBF"/>
      </a:accent1>
      <a:accent2>
        <a:srgbClr val="4F758C"/>
      </a:accent2>
      <a:accent3>
        <a:srgbClr val="F2884B"/>
      </a:accent3>
      <a:accent4>
        <a:srgbClr val="F27166"/>
      </a:accent4>
      <a:accent5>
        <a:srgbClr val="F2F2F2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42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42</Words>
  <Application>Microsoft Office PowerPoint</Application>
  <PresentationFormat>Widescreen</PresentationFormat>
  <Paragraphs>4</Paragraphs>
  <Slides>1</Slides>
  <Notes>1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Source Sans Pro</vt:lpstr>
      <vt:lpstr>Office Theme</vt:lpstr>
      <vt:lpstr>think-cell Slide</vt:lpstr>
      <vt:lpstr>Vi lærer sammen til forældre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 lærer sammen til forældre</dc:title>
  <dc:creator>Camila Linn Garibaldi</dc:creator>
  <cp:lastModifiedBy>Camilla Kvist Jepsen</cp:lastModifiedBy>
  <cp:revision>2</cp:revision>
  <dcterms:created xsi:type="dcterms:W3CDTF">2024-09-27T11:33:19Z</dcterms:created>
  <dcterms:modified xsi:type="dcterms:W3CDTF">2024-09-30T11:46:52Z</dcterms:modified>
</cp:coreProperties>
</file>