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313" r:id="rId3"/>
    <p:sldId id="367" r:id="rId4"/>
    <p:sldId id="368" r:id="rId5"/>
    <p:sldId id="361" r:id="rId6"/>
    <p:sldId id="258" r:id="rId7"/>
    <p:sldId id="359" r:id="rId8"/>
    <p:sldId id="263" r:id="rId9"/>
    <p:sldId id="321" r:id="rId10"/>
    <p:sldId id="362" r:id="rId11"/>
    <p:sldId id="329" r:id="rId12"/>
    <p:sldId id="316" r:id="rId13"/>
    <p:sldId id="324" r:id="rId14"/>
    <p:sldId id="327" r:id="rId15"/>
    <p:sldId id="326" r:id="rId16"/>
    <p:sldId id="331" r:id="rId17"/>
    <p:sldId id="270" r:id="rId18"/>
    <p:sldId id="364" r:id="rId19"/>
    <p:sldId id="365" r:id="rId20"/>
    <p:sldId id="349" r:id="rId21"/>
    <p:sldId id="328" r:id="rId22"/>
    <p:sldId id="330" r:id="rId23"/>
    <p:sldId id="363" r:id="rId24"/>
    <p:sldId id="357" r:id="rId25"/>
    <p:sldId id="358" r:id="rId26"/>
    <p:sldId id="344" r:id="rId27"/>
    <p:sldId id="360" r:id="rId28"/>
    <p:sldId id="342" r:id="rId29"/>
    <p:sldId id="369" r:id="rId30"/>
    <p:sldId id="279" r:id="rId31"/>
    <p:sldId id="35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81CA6-99EA-4367-BC95-FB5F2B63BECF}" v="3258" dt="2024-12-09T11:35:35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F812EB-1D36-47DD-A6DC-DE838B8D49C7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53EB9F2-7B33-4762-97B7-2E4C02EB476D}">
      <dgm:prSet/>
      <dgm:spPr/>
      <dgm:t>
        <a:bodyPr/>
        <a:lstStyle/>
        <a:p>
          <a:r>
            <a:rPr lang="en-US" dirty="0"/>
            <a:t>2-3-year olds</a:t>
          </a:r>
        </a:p>
      </dgm:t>
    </dgm:pt>
    <dgm:pt modelId="{0048970D-65B7-4A91-83F3-3E06F7722937}" type="parTrans" cxnId="{0583AE5E-0626-498F-B811-BE905D5A343C}">
      <dgm:prSet/>
      <dgm:spPr/>
      <dgm:t>
        <a:bodyPr/>
        <a:lstStyle/>
        <a:p>
          <a:endParaRPr lang="en-US"/>
        </a:p>
      </dgm:t>
    </dgm:pt>
    <dgm:pt modelId="{8F6B19E9-E235-4352-8C65-F83CE188701E}" type="sibTrans" cxnId="{0583AE5E-0626-498F-B811-BE905D5A343C}">
      <dgm:prSet/>
      <dgm:spPr/>
      <dgm:t>
        <a:bodyPr/>
        <a:lstStyle/>
        <a:p>
          <a:endParaRPr lang="en-US"/>
        </a:p>
      </dgm:t>
    </dgm:pt>
    <dgm:pt modelId="{5B64E92B-8E92-4FAB-90BC-57BE9DA51BD1}">
      <dgm:prSet/>
      <dgm:spPr/>
      <dgm:t>
        <a:bodyPr/>
        <a:lstStyle/>
        <a:p>
          <a:r>
            <a:rPr lang="en-US" dirty="0"/>
            <a:t>7-8-year olds</a:t>
          </a:r>
        </a:p>
      </dgm:t>
    </dgm:pt>
    <dgm:pt modelId="{8BDA7E9B-C6CB-4530-8C2F-FC607B997071}" type="parTrans" cxnId="{A14874C4-6F9D-4EE3-B2AC-BE8F822215AA}">
      <dgm:prSet/>
      <dgm:spPr/>
      <dgm:t>
        <a:bodyPr/>
        <a:lstStyle/>
        <a:p>
          <a:endParaRPr lang="en-US"/>
        </a:p>
      </dgm:t>
    </dgm:pt>
    <dgm:pt modelId="{D1B0641C-FAA4-47A6-A362-5812DF0E920C}" type="sibTrans" cxnId="{A14874C4-6F9D-4EE3-B2AC-BE8F822215AA}">
      <dgm:prSet/>
      <dgm:spPr/>
      <dgm:t>
        <a:bodyPr/>
        <a:lstStyle/>
        <a:p>
          <a:endParaRPr lang="en-US"/>
        </a:p>
      </dgm:t>
    </dgm:pt>
    <dgm:pt modelId="{B3F6A754-40C6-4BB0-A09C-B08B0EF01412}">
      <dgm:prSet/>
      <dgm:spPr/>
      <dgm:t>
        <a:bodyPr/>
        <a:lstStyle/>
        <a:p>
          <a:r>
            <a:rPr lang="en-US" dirty="0"/>
            <a:t>10-13-year olds</a:t>
          </a:r>
        </a:p>
      </dgm:t>
    </dgm:pt>
    <dgm:pt modelId="{8D35C19A-E11F-479E-AF89-9E5B18EC2ED4}" type="parTrans" cxnId="{3E4A58E9-3F43-4E6B-9A2E-AC52AD310401}">
      <dgm:prSet/>
      <dgm:spPr/>
      <dgm:t>
        <a:bodyPr/>
        <a:lstStyle/>
        <a:p>
          <a:endParaRPr lang="en-US"/>
        </a:p>
      </dgm:t>
    </dgm:pt>
    <dgm:pt modelId="{0E38B5E6-450E-4DDA-8CFE-A44EBF9D82FB}" type="sibTrans" cxnId="{3E4A58E9-3F43-4E6B-9A2E-AC52AD310401}">
      <dgm:prSet/>
      <dgm:spPr/>
      <dgm:t>
        <a:bodyPr/>
        <a:lstStyle/>
        <a:p>
          <a:endParaRPr lang="en-US"/>
        </a:p>
      </dgm:t>
    </dgm:pt>
    <dgm:pt modelId="{481E51A4-022E-4F2C-8603-6857A88C09AE}">
      <dgm:prSet/>
      <dgm:spPr/>
      <dgm:t>
        <a:bodyPr/>
        <a:lstStyle/>
        <a:p>
          <a:r>
            <a:rPr lang="en-US" dirty="0"/>
            <a:t>Young adults,19-23 </a:t>
          </a:r>
        </a:p>
      </dgm:t>
    </dgm:pt>
    <dgm:pt modelId="{76CA3871-F180-4BD6-A131-F0245136286D}" type="parTrans" cxnId="{1CA6F59E-DBDC-42D3-B446-ECC8BD72422C}">
      <dgm:prSet/>
      <dgm:spPr/>
      <dgm:t>
        <a:bodyPr/>
        <a:lstStyle/>
        <a:p>
          <a:endParaRPr lang="en-US"/>
        </a:p>
      </dgm:t>
    </dgm:pt>
    <dgm:pt modelId="{7CF084F0-C9A6-41A4-9FFF-7D594A0AA751}" type="sibTrans" cxnId="{1CA6F59E-DBDC-42D3-B446-ECC8BD72422C}">
      <dgm:prSet/>
      <dgm:spPr/>
      <dgm:t>
        <a:bodyPr/>
        <a:lstStyle/>
        <a:p>
          <a:endParaRPr lang="en-US"/>
        </a:p>
      </dgm:t>
    </dgm:pt>
    <dgm:pt modelId="{907AC205-AFAA-4F77-851C-57C4D60D5639}">
      <dgm:prSet/>
      <dgm:spPr/>
      <dgm:t>
        <a:bodyPr/>
        <a:lstStyle/>
        <a:p>
          <a:r>
            <a:rPr lang="en-US" dirty="0"/>
            <a:t>9-12-year olds</a:t>
          </a:r>
        </a:p>
      </dgm:t>
    </dgm:pt>
    <dgm:pt modelId="{2CCC0068-B02F-4453-8641-F14B06C1EF0F}" type="parTrans" cxnId="{B05E40B1-185D-4D33-9215-7BA379BF3268}">
      <dgm:prSet/>
      <dgm:spPr/>
      <dgm:t>
        <a:bodyPr/>
        <a:lstStyle/>
        <a:p>
          <a:endParaRPr lang="sv-SE"/>
        </a:p>
      </dgm:t>
    </dgm:pt>
    <dgm:pt modelId="{731D398E-ED01-4E76-B151-1395480577A2}" type="sibTrans" cxnId="{B05E40B1-185D-4D33-9215-7BA379BF3268}">
      <dgm:prSet/>
      <dgm:spPr/>
      <dgm:t>
        <a:bodyPr/>
        <a:lstStyle/>
        <a:p>
          <a:endParaRPr lang="sv-SE"/>
        </a:p>
      </dgm:t>
    </dgm:pt>
    <dgm:pt modelId="{6D10030E-886E-4925-91F7-8A6B99BACD48}" type="pres">
      <dgm:prSet presAssocID="{18F812EB-1D36-47DD-A6DC-DE838B8D49C7}" presName="vert0" presStyleCnt="0">
        <dgm:presLayoutVars>
          <dgm:dir/>
          <dgm:animOne val="branch"/>
          <dgm:animLvl val="lvl"/>
        </dgm:presLayoutVars>
      </dgm:prSet>
      <dgm:spPr/>
    </dgm:pt>
    <dgm:pt modelId="{B49D2F9C-9266-4DCE-9214-0EF4489D2814}" type="pres">
      <dgm:prSet presAssocID="{053EB9F2-7B33-4762-97B7-2E4C02EB476D}" presName="thickLine" presStyleLbl="alignNode1" presStyleIdx="0" presStyleCnt="5"/>
      <dgm:spPr/>
    </dgm:pt>
    <dgm:pt modelId="{908FD733-2FB2-4EC9-B363-DC42C585B2A8}" type="pres">
      <dgm:prSet presAssocID="{053EB9F2-7B33-4762-97B7-2E4C02EB476D}" presName="horz1" presStyleCnt="0"/>
      <dgm:spPr/>
    </dgm:pt>
    <dgm:pt modelId="{6DC2035C-8579-498A-88AA-8AC51605754C}" type="pres">
      <dgm:prSet presAssocID="{053EB9F2-7B33-4762-97B7-2E4C02EB476D}" presName="tx1" presStyleLbl="revTx" presStyleIdx="0" presStyleCnt="5"/>
      <dgm:spPr/>
    </dgm:pt>
    <dgm:pt modelId="{28CF1221-B5AB-40F1-8BE6-56E7A4EEF344}" type="pres">
      <dgm:prSet presAssocID="{053EB9F2-7B33-4762-97B7-2E4C02EB476D}" presName="vert1" presStyleCnt="0"/>
      <dgm:spPr/>
    </dgm:pt>
    <dgm:pt modelId="{4B34A21B-5F40-44D9-814B-003D0BEC7E0A}" type="pres">
      <dgm:prSet presAssocID="{5B64E92B-8E92-4FAB-90BC-57BE9DA51BD1}" presName="thickLine" presStyleLbl="alignNode1" presStyleIdx="1" presStyleCnt="5"/>
      <dgm:spPr/>
    </dgm:pt>
    <dgm:pt modelId="{2E25D15A-7CE1-413B-A34E-A1913C3BE358}" type="pres">
      <dgm:prSet presAssocID="{5B64E92B-8E92-4FAB-90BC-57BE9DA51BD1}" presName="horz1" presStyleCnt="0"/>
      <dgm:spPr/>
    </dgm:pt>
    <dgm:pt modelId="{F93E1651-A52C-4CC5-A4A1-DF79DA5A7575}" type="pres">
      <dgm:prSet presAssocID="{5B64E92B-8E92-4FAB-90BC-57BE9DA51BD1}" presName="tx1" presStyleLbl="revTx" presStyleIdx="1" presStyleCnt="5"/>
      <dgm:spPr/>
    </dgm:pt>
    <dgm:pt modelId="{0E550605-C6AF-407F-8736-8B3F8D54E7A3}" type="pres">
      <dgm:prSet presAssocID="{5B64E92B-8E92-4FAB-90BC-57BE9DA51BD1}" presName="vert1" presStyleCnt="0"/>
      <dgm:spPr/>
    </dgm:pt>
    <dgm:pt modelId="{88C03B8B-9B92-4C79-84FD-50DFD24C802B}" type="pres">
      <dgm:prSet presAssocID="{907AC205-AFAA-4F77-851C-57C4D60D5639}" presName="thickLine" presStyleLbl="alignNode1" presStyleIdx="2" presStyleCnt="5"/>
      <dgm:spPr/>
    </dgm:pt>
    <dgm:pt modelId="{B0C66F59-8D75-4E57-BC67-ECABAC6A42A5}" type="pres">
      <dgm:prSet presAssocID="{907AC205-AFAA-4F77-851C-57C4D60D5639}" presName="horz1" presStyleCnt="0"/>
      <dgm:spPr/>
    </dgm:pt>
    <dgm:pt modelId="{946888D6-4D0F-4C2D-AD2C-1EA9B565807F}" type="pres">
      <dgm:prSet presAssocID="{907AC205-AFAA-4F77-851C-57C4D60D5639}" presName="tx1" presStyleLbl="revTx" presStyleIdx="2" presStyleCnt="5"/>
      <dgm:spPr/>
    </dgm:pt>
    <dgm:pt modelId="{452DE34B-D2B1-44F6-AD6B-E32EA0AE46C4}" type="pres">
      <dgm:prSet presAssocID="{907AC205-AFAA-4F77-851C-57C4D60D5639}" presName="vert1" presStyleCnt="0"/>
      <dgm:spPr/>
    </dgm:pt>
    <dgm:pt modelId="{30A8ED29-1E47-44D5-BE28-8424EFD94916}" type="pres">
      <dgm:prSet presAssocID="{B3F6A754-40C6-4BB0-A09C-B08B0EF01412}" presName="thickLine" presStyleLbl="alignNode1" presStyleIdx="3" presStyleCnt="5"/>
      <dgm:spPr/>
    </dgm:pt>
    <dgm:pt modelId="{F488F5F8-F36E-4B97-B9EE-F985596D4821}" type="pres">
      <dgm:prSet presAssocID="{B3F6A754-40C6-4BB0-A09C-B08B0EF01412}" presName="horz1" presStyleCnt="0"/>
      <dgm:spPr/>
    </dgm:pt>
    <dgm:pt modelId="{CBB49CEA-3F20-4411-AC36-54F7042B0CC5}" type="pres">
      <dgm:prSet presAssocID="{B3F6A754-40C6-4BB0-A09C-B08B0EF01412}" presName="tx1" presStyleLbl="revTx" presStyleIdx="3" presStyleCnt="5"/>
      <dgm:spPr/>
    </dgm:pt>
    <dgm:pt modelId="{C405F52F-2186-472E-ACB1-65082CE608CB}" type="pres">
      <dgm:prSet presAssocID="{B3F6A754-40C6-4BB0-A09C-B08B0EF01412}" presName="vert1" presStyleCnt="0"/>
      <dgm:spPr/>
    </dgm:pt>
    <dgm:pt modelId="{A3C0DC6B-A4AE-416F-A566-1BF179691956}" type="pres">
      <dgm:prSet presAssocID="{481E51A4-022E-4F2C-8603-6857A88C09AE}" presName="thickLine" presStyleLbl="alignNode1" presStyleIdx="4" presStyleCnt="5"/>
      <dgm:spPr/>
    </dgm:pt>
    <dgm:pt modelId="{F6B59221-D14A-45D2-88CB-80FD69988E8C}" type="pres">
      <dgm:prSet presAssocID="{481E51A4-022E-4F2C-8603-6857A88C09AE}" presName="horz1" presStyleCnt="0"/>
      <dgm:spPr/>
    </dgm:pt>
    <dgm:pt modelId="{70426293-79F3-41F8-9DEF-9582AF58135F}" type="pres">
      <dgm:prSet presAssocID="{481E51A4-022E-4F2C-8603-6857A88C09AE}" presName="tx1" presStyleLbl="revTx" presStyleIdx="4" presStyleCnt="5"/>
      <dgm:spPr/>
    </dgm:pt>
    <dgm:pt modelId="{B92D478C-6686-4839-B4A7-F34CCE1EB51C}" type="pres">
      <dgm:prSet presAssocID="{481E51A4-022E-4F2C-8603-6857A88C09AE}" presName="vert1" presStyleCnt="0"/>
      <dgm:spPr/>
    </dgm:pt>
  </dgm:ptLst>
  <dgm:cxnLst>
    <dgm:cxn modelId="{D7C5741B-0CBB-4DD6-8E79-F5375D68203D}" type="presOf" srcId="{B3F6A754-40C6-4BB0-A09C-B08B0EF01412}" destId="{CBB49CEA-3F20-4411-AC36-54F7042B0CC5}" srcOrd="0" destOrd="0" presId="urn:microsoft.com/office/officeart/2008/layout/LinedList"/>
    <dgm:cxn modelId="{0583AE5E-0626-498F-B811-BE905D5A343C}" srcId="{18F812EB-1D36-47DD-A6DC-DE838B8D49C7}" destId="{053EB9F2-7B33-4762-97B7-2E4C02EB476D}" srcOrd="0" destOrd="0" parTransId="{0048970D-65B7-4A91-83F3-3E06F7722937}" sibTransId="{8F6B19E9-E235-4352-8C65-F83CE188701E}"/>
    <dgm:cxn modelId="{EF6F944A-2E97-4837-B5D6-504AF0D19A6E}" type="presOf" srcId="{907AC205-AFAA-4F77-851C-57C4D60D5639}" destId="{946888D6-4D0F-4C2D-AD2C-1EA9B565807F}" srcOrd="0" destOrd="0" presId="urn:microsoft.com/office/officeart/2008/layout/LinedList"/>
    <dgm:cxn modelId="{7EAC3872-206D-4F29-8A25-8E9DA5092E41}" type="presOf" srcId="{5B64E92B-8E92-4FAB-90BC-57BE9DA51BD1}" destId="{F93E1651-A52C-4CC5-A4A1-DF79DA5A7575}" srcOrd="0" destOrd="0" presId="urn:microsoft.com/office/officeart/2008/layout/LinedList"/>
    <dgm:cxn modelId="{3CACDD78-5D8B-4D92-A852-212731243149}" type="presOf" srcId="{18F812EB-1D36-47DD-A6DC-DE838B8D49C7}" destId="{6D10030E-886E-4925-91F7-8A6B99BACD48}" srcOrd="0" destOrd="0" presId="urn:microsoft.com/office/officeart/2008/layout/LinedList"/>
    <dgm:cxn modelId="{1CA6F59E-DBDC-42D3-B446-ECC8BD72422C}" srcId="{18F812EB-1D36-47DD-A6DC-DE838B8D49C7}" destId="{481E51A4-022E-4F2C-8603-6857A88C09AE}" srcOrd="4" destOrd="0" parTransId="{76CA3871-F180-4BD6-A131-F0245136286D}" sibTransId="{7CF084F0-C9A6-41A4-9FFF-7D594A0AA751}"/>
    <dgm:cxn modelId="{6779D1A9-76AC-4F15-BAF9-B2F006E023DA}" type="presOf" srcId="{481E51A4-022E-4F2C-8603-6857A88C09AE}" destId="{70426293-79F3-41F8-9DEF-9582AF58135F}" srcOrd="0" destOrd="0" presId="urn:microsoft.com/office/officeart/2008/layout/LinedList"/>
    <dgm:cxn modelId="{B05E40B1-185D-4D33-9215-7BA379BF3268}" srcId="{18F812EB-1D36-47DD-A6DC-DE838B8D49C7}" destId="{907AC205-AFAA-4F77-851C-57C4D60D5639}" srcOrd="2" destOrd="0" parTransId="{2CCC0068-B02F-4453-8641-F14B06C1EF0F}" sibTransId="{731D398E-ED01-4E76-B151-1395480577A2}"/>
    <dgm:cxn modelId="{A14874C4-6F9D-4EE3-B2AC-BE8F822215AA}" srcId="{18F812EB-1D36-47DD-A6DC-DE838B8D49C7}" destId="{5B64E92B-8E92-4FAB-90BC-57BE9DA51BD1}" srcOrd="1" destOrd="0" parTransId="{8BDA7E9B-C6CB-4530-8C2F-FC607B997071}" sibTransId="{D1B0641C-FAA4-47A6-A362-5812DF0E920C}"/>
    <dgm:cxn modelId="{5C9279DA-0EC0-4845-9B1D-48FF9CD7F4C1}" type="presOf" srcId="{053EB9F2-7B33-4762-97B7-2E4C02EB476D}" destId="{6DC2035C-8579-498A-88AA-8AC51605754C}" srcOrd="0" destOrd="0" presId="urn:microsoft.com/office/officeart/2008/layout/LinedList"/>
    <dgm:cxn modelId="{3E4A58E9-3F43-4E6B-9A2E-AC52AD310401}" srcId="{18F812EB-1D36-47DD-A6DC-DE838B8D49C7}" destId="{B3F6A754-40C6-4BB0-A09C-B08B0EF01412}" srcOrd="3" destOrd="0" parTransId="{8D35C19A-E11F-479E-AF89-9E5B18EC2ED4}" sibTransId="{0E38B5E6-450E-4DDA-8CFE-A44EBF9D82FB}"/>
    <dgm:cxn modelId="{A67408E4-7A69-49FA-8E24-B2CAA60294B8}" type="presParOf" srcId="{6D10030E-886E-4925-91F7-8A6B99BACD48}" destId="{B49D2F9C-9266-4DCE-9214-0EF4489D2814}" srcOrd="0" destOrd="0" presId="urn:microsoft.com/office/officeart/2008/layout/LinedList"/>
    <dgm:cxn modelId="{F4DB6FB6-4C76-4FDE-9D9E-4D56D4A9D3EE}" type="presParOf" srcId="{6D10030E-886E-4925-91F7-8A6B99BACD48}" destId="{908FD733-2FB2-4EC9-B363-DC42C585B2A8}" srcOrd="1" destOrd="0" presId="urn:microsoft.com/office/officeart/2008/layout/LinedList"/>
    <dgm:cxn modelId="{F542963C-6F8E-4210-A5B3-7A7407CD268C}" type="presParOf" srcId="{908FD733-2FB2-4EC9-B363-DC42C585B2A8}" destId="{6DC2035C-8579-498A-88AA-8AC51605754C}" srcOrd="0" destOrd="0" presId="urn:microsoft.com/office/officeart/2008/layout/LinedList"/>
    <dgm:cxn modelId="{4EEC54D1-AB30-4566-8614-2635C8FE38C3}" type="presParOf" srcId="{908FD733-2FB2-4EC9-B363-DC42C585B2A8}" destId="{28CF1221-B5AB-40F1-8BE6-56E7A4EEF344}" srcOrd="1" destOrd="0" presId="urn:microsoft.com/office/officeart/2008/layout/LinedList"/>
    <dgm:cxn modelId="{E93985DE-0A03-49EE-AFFF-0B1E89B471F0}" type="presParOf" srcId="{6D10030E-886E-4925-91F7-8A6B99BACD48}" destId="{4B34A21B-5F40-44D9-814B-003D0BEC7E0A}" srcOrd="2" destOrd="0" presId="urn:microsoft.com/office/officeart/2008/layout/LinedList"/>
    <dgm:cxn modelId="{2D3D6F02-D655-48C2-8A47-E07C4BECCB18}" type="presParOf" srcId="{6D10030E-886E-4925-91F7-8A6B99BACD48}" destId="{2E25D15A-7CE1-413B-A34E-A1913C3BE358}" srcOrd="3" destOrd="0" presId="urn:microsoft.com/office/officeart/2008/layout/LinedList"/>
    <dgm:cxn modelId="{E2D24B6B-57A1-4064-B2F4-C61714A143DE}" type="presParOf" srcId="{2E25D15A-7CE1-413B-A34E-A1913C3BE358}" destId="{F93E1651-A52C-4CC5-A4A1-DF79DA5A7575}" srcOrd="0" destOrd="0" presId="urn:microsoft.com/office/officeart/2008/layout/LinedList"/>
    <dgm:cxn modelId="{B4D69D4D-659A-4F3C-A8DD-2986332C91C9}" type="presParOf" srcId="{2E25D15A-7CE1-413B-A34E-A1913C3BE358}" destId="{0E550605-C6AF-407F-8736-8B3F8D54E7A3}" srcOrd="1" destOrd="0" presId="urn:microsoft.com/office/officeart/2008/layout/LinedList"/>
    <dgm:cxn modelId="{18B79266-C736-4135-85E4-84D688B94D55}" type="presParOf" srcId="{6D10030E-886E-4925-91F7-8A6B99BACD48}" destId="{88C03B8B-9B92-4C79-84FD-50DFD24C802B}" srcOrd="4" destOrd="0" presId="urn:microsoft.com/office/officeart/2008/layout/LinedList"/>
    <dgm:cxn modelId="{63B7B371-E06E-48C2-8382-1FFB73C03DDC}" type="presParOf" srcId="{6D10030E-886E-4925-91F7-8A6B99BACD48}" destId="{B0C66F59-8D75-4E57-BC67-ECABAC6A42A5}" srcOrd="5" destOrd="0" presId="urn:microsoft.com/office/officeart/2008/layout/LinedList"/>
    <dgm:cxn modelId="{7F8D28DF-9624-4721-94C8-BD77FC2FB786}" type="presParOf" srcId="{B0C66F59-8D75-4E57-BC67-ECABAC6A42A5}" destId="{946888D6-4D0F-4C2D-AD2C-1EA9B565807F}" srcOrd="0" destOrd="0" presId="urn:microsoft.com/office/officeart/2008/layout/LinedList"/>
    <dgm:cxn modelId="{E395160B-A84A-4E8F-B3AF-B022B0C25596}" type="presParOf" srcId="{B0C66F59-8D75-4E57-BC67-ECABAC6A42A5}" destId="{452DE34B-D2B1-44F6-AD6B-E32EA0AE46C4}" srcOrd="1" destOrd="0" presId="urn:microsoft.com/office/officeart/2008/layout/LinedList"/>
    <dgm:cxn modelId="{6292E99D-57F5-4A44-9C07-FCCC7895E41B}" type="presParOf" srcId="{6D10030E-886E-4925-91F7-8A6B99BACD48}" destId="{30A8ED29-1E47-44D5-BE28-8424EFD94916}" srcOrd="6" destOrd="0" presId="urn:microsoft.com/office/officeart/2008/layout/LinedList"/>
    <dgm:cxn modelId="{721E293A-D133-44F1-A5AE-3336A629E73D}" type="presParOf" srcId="{6D10030E-886E-4925-91F7-8A6B99BACD48}" destId="{F488F5F8-F36E-4B97-B9EE-F985596D4821}" srcOrd="7" destOrd="0" presId="urn:microsoft.com/office/officeart/2008/layout/LinedList"/>
    <dgm:cxn modelId="{857B684E-0536-4C2D-ACFD-C99C1CC7DD4D}" type="presParOf" srcId="{F488F5F8-F36E-4B97-B9EE-F985596D4821}" destId="{CBB49CEA-3F20-4411-AC36-54F7042B0CC5}" srcOrd="0" destOrd="0" presId="urn:microsoft.com/office/officeart/2008/layout/LinedList"/>
    <dgm:cxn modelId="{9FA71A72-D6C4-4C60-B321-F390A0DAFDB0}" type="presParOf" srcId="{F488F5F8-F36E-4B97-B9EE-F985596D4821}" destId="{C405F52F-2186-472E-ACB1-65082CE608CB}" srcOrd="1" destOrd="0" presId="urn:microsoft.com/office/officeart/2008/layout/LinedList"/>
    <dgm:cxn modelId="{974B3BAE-889C-46D3-A078-268F4C13EEB3}" type="presParOf" srcId="{6D10030E-886E-4925-91F7-8A6B99BACD48}" destId="{A3C0DC6B-A4AE-416F-A566-1BF179691956}" srcOrd="8" destOrd="0" presId="urn:microsoft.com/office/officeart/2008/layout/LinedList"/>
    <dgm:cxn modelId="{55C8520E-412B-49F7-8231-2E0CA05FBE19}" type="presParOf" srcId="{6D10030E-886E-4925-91F7-8A6B99BACD48}" destId="{F6B59221-D14A-45D2-88CB-80FD69988E8C}" srcOrd="9" destOrd="0" presId="urn:microsoft.com/office/officeart/2008/layout/LinedList"/>
    <dgm:cxn modelId="{CA861E3A-3F8B-44EA-AE7B-A0B0B7D25F5D}" type="presParOf" srcId="{F6B59221-D14A-45D2-88CB-80FD69988E8C}" destId="{70426293-79F3-41F8-9DEF-9582AF58135F}" srcOrd="0" destOrd="0" presId="urn:microsoft.com/office/officeart/2008/layout/LinedList"/>
    <dgm:cxn modelId="{5119B944-C648-44D2-BF00-FB4544E7AB49}" type="presParOf" srcId="{F6B59221-D14A-45D2-88CB-80FD69988E8C}" destId="{B92D478C-6686-4839-B4A7-F34CCE1EB51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D2F9C-9266-4DCE-9214-0EF4489D2814}">
      <dsp:nvSpPr>
        <dsp:cNvPr id="0" name=""/>
        <dsp:cNvSpPr/>
      </dsp:nvSpPr>
      <dsp:spPr>
        <a:xfrm>
          <a:off x="0" y="473"/>
          <a:ext cx="385112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C2035C-8579-498A-88AA-8AC51605754C}">
      <dsp:nvSpPr>
        <dsp:cNvPr id="0" name=""/>
        <dsp:cNvSpPr/>
      </dsp:nvSpPr>
      <dsp:spPr>
        <a:xfrm>
          <a:off x="0" y="473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2-3-year olds</a:t>
          </a:r>
        </a:p>
      </dsp:txBody>
      <dsp:txXfrm>
        <a:off x="0" y="473"/>
        <a:ext cx="3851122" cy="775965"/>
      </dsp:txXfrm>
    </dsp:sp>
    <dsp:sp modelId="{4B34A21B-5F40-44D9-814B-003D0BEC7E0A}">
      <dsp:nvSpPr>
        <dsp:cNvPr id="0" name=""/>
        <dsp:cNvSpPr/>
      </dsp:nvSpPr>
      <dsp:spPr>
        <a:xfrm>
          <a:off x="0" y="776438"/>
          <a:ext cx="385112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3E1651-A52C-4CC5-A4A1-DF79DA5A7575}">
      <dsp:nvSpPr>
        <dsp:cNvPr id="0" name=""/>
        <dsp:cNvSpPr/>
      </dsp:nvSpPr>
      <dsp:spPr>
        <a:xfrm>
          <a:off x="0" y="776438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7-8-year olds</a:t>
          </a:r>
        </a:p>
      </dsp:txBody>
      <dsp:txXfrm>
        <a:off x="0" y="776438"/>
        <a:ext cx="3851122" cy="775965"/>
      </dsp:txXfrm>
    </dsp:sp>
    <dsp:sp modelId="{88C03B8B-9B92-4C79-84FD-50DFD24C802B}">
      <dsp:nvSpPr>
        <dsp:cNvPr id="0" name=""/>
        <dsp:cNvSpPr/>
      </dsp:nvSpPr>
      <dsp:spPr>
        <a:xfrm>
          <a:off x="0" y="1552403"/>
          <a:ext cx="385112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6888D6-4D0F-4C2D-AD2C-1EA9B565807F}">
      <dsp:nvSpPr>
        <dsp:cNvPr id="0" name=""/>
        <dsp:cNvSpPr/>
      </dsp:nvSpPr>
      <dsp:spPr>
        <a:xfrm>
          <a:off x="0" y="1552403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9-12-year olds</a:t>
          </a:r>
        </a:p>
      </dsp:txBody>
      <dsp:txXfrm>
        <a:off x="0" y="1552403"/>
        <a:ext cx="3851122" cy="775965"/>
      </dsp:txXfrm>
    </dsp:sp>
    <dsp:sp modelId="{30A8ED29-1E47-44D5-BE28-8424EFD94916}">
      <dsp:nvSpPr>
        <dsp:cNvPr id="0" name=""/>
        <dsp:cNvSpPr/>
      </dsp:nvSpPr>
      <dsp:spPr>
        <a:xfrm>
          <a:off x="0" y="2328369"/>
          <a:ext cx="385112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B49CEA-3F20-4411-AC36-54F7042B0CC5}">
      <dsp:nvSpPr>
        <dsp:cNvPr id="0" name=""/>
        <dsp:cNvSpPr/>
      </dsp:nvSpPr>
      <dsp:spPr>
        <a:xfrm>
          <a:off x="0" y="2328369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10-13-year olds</a:t>
          </a:r>
        </a:p>
      </dsp:txBody>
      <dsp:txXfrm>
        <a:off x="0" y="2328369"/>
        <a:ext cx="3851122" cy="775965"/>
      </dsp:txXfrm>
    </dsp:sp>
    <dsp:sp modelId="{A3C0DC6B-A4AE-416F-A566-1BF179691956}">
      <dsp:nvSpPr>
        <dsp:cNvPr id="0" name=""/>
        <dsp:cNvSpPr/>
      </dsp:nvSpPr>
      <dsp:spPr>
        <a:xfrm>
          <a:off x="0" y="3104334"/>
          <a:ext cx="385112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426293-79F3-41F8-9DEF-9582AF58135F}">
      <dsp:nvSpPr>
        <dsp:cNvPr id="0" name=""/>
        <dsp:cNvSpPr/>
      </dsp:nvSpPr>
      <dsp:spPr>
        <a:xfrm>
          <a:off x="0" y="3104334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Young adults,19-23 </a:t>
          </a:r>
        </a:p>
      </dsp:txBody>
      <dsp:txXfrm>
        <a:off x="0" y="3104334"/>
        <a:ext cx="3851122" cy="775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4DA14-7570-4F05-BB57-97E94E9219AC}" type="datetimeFigureOut">
              <a:rPr lang="sv-SE" smtClean="0"/>
              <a:t>2025-03-03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2BCCF-062F-4162-8230-87D28490D4F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703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552B2-C0FA-4479-B391-E91A4059E1E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99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2BCCF-062F-4162-8230-87D28490D4F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651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6 killar från 16 och uppåt, problematisk skolbakgrund, några gymnasieavhopp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BA49C-4896-4128-B342-B5A18A332441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8971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09B84-B72F-4DE3-BDF0-918E5AD6B1A3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342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4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1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60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03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98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9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0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7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5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81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2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3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82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0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henrik.wig@gmail.co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647B177-E935-8B0D-26E0-9224121A5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16010" b="584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93982B7-0491-18C8-681C-7D80F9180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err="1"/>
              <a:t>What</a:t>
            </a:r>
            <a:r>
              <a:rPr lang="sv-SE"/>
              <a:t> a </a:t>
            </a:r>
            <a:r>
              <a:rPr lang="sv-SE" err="1"/>
              <a:t>good</a:t>
            </a:r>
            <a:r>
              <a:rPr lang="sv-SE"/>
              <a:t> </a:t>
            </a:r>
            <a:r>
              <a:rPr lang="sv-SE" err="1"/>
              <a:t>way</a:t>
            </a:r>
            <a:r>
              <a:rPr lang="sv-SE"/>
              <a:t> to read!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CFA94AA-B3E7-51DE-9A76-56D86568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265" y="4050833"/>
            <a:ext cx="4072738" cy="1678666"/>
          </a:xfrm>
        </p:spPr>
        <p:txBody>
          <a:bodyPr>
            <a:normAutofit/>
          </a:bodyPr>
          <a:lstStyle/>
          <a:p>
            <a:r>
              <a:rPr lang="sv-SE" dirty="0" err="1"/>
              <a:t>Shared</a:t>
            </a:r>
            <a:r>
              <a:rPr lang="sv-SE" dirty="0"/>
              <a:t> </a:t>
            </a:r>
            <a:r>
              <a:rPr lang="sv-SE" dirty="0" err="1"/>
              <a:t>reading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and </a:t>
            </a:r>
            <a:r>
              <a:rPr lang="sv-SE" dirty="0" err="1"/>
              <a:t>young</a:t>
            </a:r>
            <a:r>
              <a:rPr lang="sv-SE" dirty="0"/>
              <a:t> </a:t>
            </a:r>
            <a:r>
              <a:rPr lang="sv-SE" dirty="0" err="1"/>
              <a:t>people</a:t>
            </a:r>
            <a:endParaRPr lang="sv-SE" dirty="0"/>
          </a:p>
          <a:p>
            <a:r>
              <a:rPr lang="sv-SE" dirty="0"/>
              <a:t>Presentation December the 12th 2024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78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C40B813F-788E-84C9-44B2-08AC3A14A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r="-1" b="35064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4CEA58-943C-B80A-8935-88486B4A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Visits to other reader leaders 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EA657C-82B7-B4A9-1587-A63CC39F3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The adapted primary school</a:t>
            </a:r>
          </a:p>
          <a:p>
            <a:r>
              <a:rPr lang="en-US" dirty="0"/>
              <a:t>Pre-school</a:t>
            </a:r>
          </a:p>
          <a:p>
            <a:r>
              <a:rPr lang="en-US" dirty="0"/>
              <a:t>Book clubs at libraries</a:t>
            </a:r>
          </a:p>
          <a:p>
            <a:r>
              <a:rPr lang="en-US" dirty="0"/>
              <a:t>School classes in high school</a:t>
            </a:r>
          </a:p>
          <a:p>
            <a:r>
              <a:rPr lang="en-US" dirty="0"/>
              <a:t>Student groups at the gymnasium</a:t>
            </a:r>
          </a:p>
          <a:p>
            <a:r>
              <a:rPr lang="en-US" dirty="0"/>
              <a:t>Youth centers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5034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pic>
        <p:nvPicPr>
          <p:cNvPr id="4" name="Platshållare för innehåll 4" descr="En bild som visar klädsel, inomhus, person, Utbildning&#10;&#10;Automatiskt genererad beskrivning">
            <a:extLst>
              <a:ext uri="{FF2B5EF4-FFF2-40B4-BE49-F238E27FC236}">
                <a16:creationId xmlns:a16="http://schemas.microsoft.com/office/drawing/2014/main" id="{018354C6-8595-886F-7F25-06A0DF79A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2962" b="215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42B8F19-25A1-34DD-3E3B-9A01C592F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/>
              <a:t>Shared reading with 7-year- olds: Poetry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099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12648" y="1078992"/>
            <a:ext cx="4114800" cy="1865376"/>
          </a:xfrm>
        </p:spPr>
        <p:txBody>
          <a:bodyPr anchor="t">
            <a:normAutofit/>
          </a:bodyPr>
          <a:lstStyle/>
          <a:p>
            <a:r>
              <a:rPr lang="sv-SE" sz="3600"/>
              <a:t>Får jag sitta tyst hos er? (Benkt-Erik Hedin)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5340096" y="1078991"/>
            <a:ext cx="6007608" cy="50516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Får jag sitta tyst hos 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och titta på er, lyssna på 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Jag vill vara hos 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men jag vågar inte riktigt.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Jag vill vara med 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men jag är lite rädd och ängslig.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Får jag sitta tyst och vänta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och vänja mig så länge.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500" dirty="0"/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Vänta lite, vänj er lite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så kan vi sedan alla vara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tillsammans.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 </a:t>
            </a:r>
          </a:p>
        </p:txBody>
      </p:sp>
      <p:pic>
        <p:nvPicPr>
          <p:cNvPr id="5" name="Picture 2" descr="Ensamhet i mörker och guld - Kuri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4" b="1"/>
          <a:stretch/>
        </p:blipFill>
        <p:spPr bwMode="auto">
          <a:xfrm>
            <a:off x="612649" y="3224406"/>
            <a:ext cx="4114800" cy="29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0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724BC-FB80-6A91-F4E0-7D2A4477F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15E8EC9-6AAD-8107-F15C-0D20ADB6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4114800" cy="1865376"/>
          </a:xfrm>
        </p:spPr>
        <p:txBody>
          <a:bodyPr anchor="t">
            <a:normAutofit/>
          </a:bodyPr>
          <a:lstStyle/>
          <a:p>
            <a:r>
              <a:rPr lang="sv-SE" sz="3600" dirty="0"/>
              <a:t>Äntligen(Mårten Melin)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8116298-E839-8E00-03D2-E72FFC7D1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1078991"/>
            <a:ext cx="6007608" cy="50516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1500" dirty="0"/>
              <a:t> 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7062FDB-FEA9-78C7-A354-63E37B4CD307}"/>
              </a:ext>
            </a:extLst>
          </p:cNvPr>
          <p:cNvSpPr txBox="1"/>
          <p:nvPr/>
        </p:nvSpPr>
        <p:spPr>
          <a:xfrm>
            <a:off x="6096000" y="225808"/>
            <a:ext cx="6096000" cy="6359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äntligen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du och jag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prata med varandra igen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äntligen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du och jag 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skratta tillsammans igen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äntligen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du och jag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söka varandras blickar igen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äntligen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jag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börja leva igen</a:t>
            </a:r>
            <a:endParaRPr lang="sv-SE" dirty="0"/>
          </a:p>
        </p:txBody>
      </p:sp>
      <p:pic>
        <p:nvPicPr>
          <p:cNvPr id="1028" name="Picture 4" descr="Äntligen tillbaka!!! - Mr Humblebees magiska leksaksaffär">
            <a:extLst>
              <a:ext uri="{FF2B5EF4-FFF2-40B4-BE49-F238E27FC236}">
                <a16:creationId xmlns:a16="http://schemas.microsoft.com/office/drawing/2014/main" id="{069BC7F6-4B77-6CB9-9519-C7CF8572E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3002299"/>
            <a:ext cx="4954139" cy="21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036998-8FEE-B936-22C1-AEDEEAE0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E1F14A6-4886-1B24-DBE3-3DAB113D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sv-SE" dirty="0"/>
              <a:t>Hon är så gammal nu (Barbro Lindgren)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89A59B-47EA-6FBB-8994-DC2001C94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r="19778" b="9090"/>
          <a:stretch/>
        </p:blipFill>
        <p:spPr bwMode="auto"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Isosceles Triangle 1042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EADF7F8-3C81-8C48-8EB1-E5300C75D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057" y="1637881"/>
            <a:ext cx="6781732" cy="486340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sv-SE" sz="5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sv-SE" sz="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endParaRPr lang="sv-SE" sz="5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Hon är så gammal nu                                      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att kroppen kroknat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som ett träd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och händerna har stelnat                           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 låter saker falla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fast de inte vill det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Och hennes ben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är mycket tunga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trötta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för att de gått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så länge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Ansiktet är fyllt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av streck och rynkor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ögonen är lugna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som hos riktigt gamla hästar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 har sett så mycket</a:t>
            </a:r>
          </a:p>
          <a:p>
            <a:pPr marL="0" indent="0">
              <a:lnSpc>
                <a:spcPct val="90000"/>
              </a:lnSpc>
              <a:buNone/>
            </a:pPr>
            <a:endParaRPr lang="sv-SE" sz="500" dirty="0"/>
          </a:p>
        </p:txBody>
      </p:sp>
    </p:spTree>
    <p:extLst>
      <p:ext uri="{BB962C8B-B14F-4D97-AF65-F5344CB8AC3E}">
        <p14:creationId xmlns:p14="http://schemas.microsoft.com/office/powerpoint/2010/main" val="20587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ADABEC-E4EC-4E6F-C8F8-A7922206D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07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rtikel – Ledsen i ögat ledsen i hjärtat - Friendy">
            <a:extLst>
              <a:ext uri="{FF2B5EF4-FFF2-40B4-BE49-F238E27FC236}">
                <a16:creationId xmlns:a16="http://schemas.microsoft.com/office/drawing/2014/main" id="{3551A1B0-5E24-3CBC-D621-F6D08CD3D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5" b="2287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4CEC2776-C2B3-E9E5-369E-2CB2D8D4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sv-SE" dirty="0"/>
              <a:t>Trött (Aase Berg)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2A0E7B2-A977-5BD3-15E6-BB728CF28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87" y="1229032"/>
            <a:ext cx="10382865" cy="4812331"/>
          </a:xfrm>
        </p:spPr>
        <p:txBody>
          <a:bodyPr>
            <a:normAutofit fontScale="47500" lnSpcReduction="20000"/>
          </a:bodyPr>
          <a:lstStyle/>
          <a:p>
            <a:pPr marL="222250" marR="4687570" indent="0">
              <a:lnSpc>
                <a:spcPct val="90000"/>
              </a:lnSpc>
              <a:spcAft>
                <a:spcPts val="790"/>
              </a:spcAft>
              <a:buNone/>
            </a:pPr>
            <a:endParaRPr lang="sv-SE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2250" marR="4687570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 är skönare  </a:t>
            </a:r>
          </a:p>
          <a:p>
            <a:pPr marL="222250" marR="4687570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 vara arg </a:t>
            </a:r>
          </a:p>
          <a:p>
            <a:pPr marL="222250" marR="4687570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än att vara  </a:t>
            </a:r>
          </a:p>
          <a:p>
            <a:pPr marL="222250" marR="4687570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ledsen. </a:t>
            </a:r>
          </a:p>
          <a:p>
            <a:pPr marL="222250" marR="4687570" indent="0">
              <a:lnSpc>
                <a:spcPct val="90000"/>
              </a:lnSpc>
              <a:spcAft>
                <a:spcPts val="790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22250" marR="4161155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När man är arg </a:t>
            </a:r>
          </a:p>
          <a:p>
            <a:pPr marL="222250" marR="4161155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känns det fortfarande </a:t>
            </a:r>
          </a:p>
          <a:p>
            <a:pPr marL="222250" marR="4161155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 om man äger. </a:t>
            </a:r>
          </a:p>
          <a:p>
            <a:pPr marL="222250" marR="4161155" indent="0">
              <a:lnSpc>
                <a:spcPct val="90000"/>
              </a:lnSpc>
              <a:spcAft>
                <a:spcPts val="5"/>
              </a:spcAft>
              <a:buNone/>
            </a:pPr>
            <a:endParaRPr lang="sv-SE" sz="29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2250" marR="4316730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 att vara arg  </a:t>
            </a:r>
          </a:p>
          <a:p>
            <a:pPr marL="222250" marR="4316730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är som att springa ett maratonlopp </a:t>
            </a:r>
          </a:p>
          <a:p>
            <a:pPr marL="222250" marR="4236085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och tillslut </a:t>
            </a:r>
          </a:p>
          <a:p>
            <a:pPr marL="222250" marR="4236085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sjunker jag ihop inuti </a:t>
            </a:r>
          </a:p>
          <a:p>
            <a:pPr marL="222250" marR="4236085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en hopplös</a:t>
            </a:r>
          </a:p>
          <a:p>
            <a:pPr marL="222250" marR="4236085" indent="0">
              <a:lnSpc>
                <a:spcPct val="90000"/>
              </a:lnSpc>
              <a:spcAft>
                <a:spcPts val="5"/>
              </a:spcAft>
              <a:buNone/>
            </a:pP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SE" sz="29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deghög</a:t>
            </a:r>
            <a:r>
              <a:rPr lang="sv-SE" sz="29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R="4687570" indent="-6350">
              <a:lnSpc>
                <a:spcPct val="90000"/>
              </a:lnSpc>
              <a:spcAft>
                <a:spcPts val="5"/>
              </a:spcAft>
            </a:pPr>
            <a:endParaRPr lang="sv-SE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02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thoughts</a:t>
            </a:r>
            <a:r>
              <a:rPr lang="sv-SE" dirty="0"/>
              <a:t> on </a:t>
            </a:r>
            <a:r>
              <a:rPr lang="sv-SE" dirty="0" err="1"/>
              <a:t>having</a:t>
            </a:r>
            <a:r>
              <a:rPr lang="sv-SE" dirty="0"/>
              <a:t> SR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smaller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(6-9 </a:t>
            </a:r>
            <a:r>
              <a:rPr lang="sv-SE" dirty="0" err="1"/>
              <a:t>years</a:t>
            </a:r>
            <a:r>
              <a:rPr lang="sv-SE" dirty="0"/>
              <a:t>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23140" y="2072813"/>
            <a:ext cx="8596668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SE" dirty="0"/>
              <a:t>The </a:t>
            </a:r>
            <a:r>
              <a:rPr lang="sv-SE" dirty="0" err="1"/>
              <a:t>importance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reading</a:t>
            </a:r>
            <a:r>
              <a:rPr lang="sv-SE" dirty="0"/>
              <a:t> </a:t>
            </a:r>
            <a:r>
              <a:rPr lang="sv-SE" dirty="0" err="1"/>
              <a:t>aloud</a:t>
            </a:r>
            <a:endParaRPr lang="sv-SE" dirty="0"/>
          </a:p>
          <a:p>
            <a:pPr marL="0" indent="0">
              <a:lnSpc>
                <a:spcPct val="90000"/>
              </a:lnSpc>
              <a:buNone/>
            </a:pPr>
            <a:r>
              <a:rPr lang="sv-SE" dirty="0"/>
              <a:t>The </a:t>
            </a:r>
            <a:r>
              <a:rPr lang="sv-SE" dirty="0" err="1"/>
              <a:t>importance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listening</a:t>
            </a:r>
            <a:endParaRPr lang="sv-SE" dirty="0"/>
          </a:p>
          <a:p>
            <a:pPr marL="0" indent="0">
              <a:lnSpc>
                <a:spcPct val="90000"/>
              </a:lnSpc>
              <a:buNone/>
            </a:pPr>
            <a:r>
              <a:rPr lang="sv-SE" dirty="0"/>
              <a:t>The </a:t>
            </a:r>
            <a:r>
              <a:rPr lang="sv-SE" dirty="0" err="1"/>
              <a:t>role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teachers</a:t>
            </a:r>
            <a:endParaRPr lang="sv-SE" dirty="0"/>
          </a:p>
          <a:p>
            <a:pPr marL="0" indent="0">
              <a:lnSpc>
                <a:spcPct val="90000"/>
              </a:lnSpc>
              <a:buNone/>
            </a:pPr>
            <a:r>
              <a:rPr lang="sv-SE" dirty="0" err="1"/>
              <a:t>Protecting</a:t>
            </a:r>
            <a:r>
              <a:rPr lang="sv-SE" dirty="0"/>
              <a:t> the </a:t>
            </a:r>
            <a:r>
              <a:rPr lang="sv-SE" dirty="0" err="1"/>
              <a:t>group</a:t>
            </a:r>
            <a:endParaRPr lang="sv-SE" dirty="0"/>
          </a:p>
          <a:p>
            <a:pPr marL="0" indent="0">
              <a:lnSpc>
                <a:spcPct val="90000"/>
              </a:lnSpc>
              <a:buNone/>
            </a:pPr>
            <a:r>
              <a:rPr lang="sv-SE" dirty="0"/>
              <a:t>The </a:t>
            </a:r>
            <a:r>
              <a:rPr lang="sv-SE" dirty="0" err="1"/>
              <a:t>slowness</a:t>
            </a:r>
            <a:endParaRPr lang="sv-SE" dirty="0"/>
          </a:p>
          <a:p>
            <a:pPr marL="0" indent="0">
              <a:lnSpc>
                <a:spcPct val="90000"/>
              </a:lnSpc>
              <a:buNone/>
            </a:pPr>
            <a:r>
              <a:rPr lang="sv-SE" dirty="0" err="1"/>
              <a:t>Shared</a:t>
            </a:r>
            <a:r>
              <a:rPr lang="sv-SE" dirty="0"/>
              <a:t> </a:t>
            </a:r>
            <a:r>
              <a:rPr lang="sv-SE" dirty="0" err="1"/>
              <a:t>reading</a:t>
            </a:r>
            <a:r>
              <a:rPr lang="sv-SE" dirty="0"/>
              <a:t> and </a:t>
            </a:r>
            <a:r>
              <a:rPr lang="sv-SE" dirty="0" err="1"/>
              <a:t>playfulness</a:t>
            </a:r>
            <a:endParaRPr lang="sv-SE" dirty="0"/>
          </a:p>
          <a:p>
            <a:pPr marL="0" indent="0">
              <a:lnSpc>
                <a:spcPct val="90000"/>
              </a:lnSpc>
              <a:buNone/>
            </a:pPr>
            <a:r>
              <a:rPr lang="sv-SE" dirty="0" err="1"/>
              <a:t>Create</a:t>
            </a:r>
            <a:r>
              <a:rPr lang="sv-SE" dirty="0"/>
              <a:t> a common focus </a:t>
            </a:r>
            <a:r>
              <a:rPr lang="sv-SE" dirty="0" err="1"/>
              <a:t>instead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-to-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dirty="0"/>
              <a:t>The 5 E:s: </a:t>
            </a:r>
            <a:r>
              <a:rPr lang="sv-SE" dirty="0" err="1"/>
              <a:t>Keep</a:t>
            </a:r>
            <a:r>
              <a:rPr lang="sv-SE" dirty="0"/>
              <a:t> it real and </a:t>
            </a:r>
            <a:r>
              <a:rPr lang="sv-SE" dirty="0" err="1"/>
              <a:t>Stay</a:t>
            </a:r>
            <a:r>
              <a:rPr lang="sv-SE" dirty="0"/>
              <a:t> in the text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dirty="0" err="1"/>
              <a:t>Engage</a:t>
            </a:r>
            <a:r>
              <a:rPr lang="sv-SE" dirty="0"/>
              <a:t> </a:t>
            </a:r>
            <a:r>
              <a:rPr lang="sv-SE" dirty="0" err="1"/>
              <a:t>childrens</a:t>
            </a:r>
            <a:r>
              <a:rPr lang="sv-SE" dirty="0"/>
              <a:t> fantasy and feelings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dirty="0"/>
              <a:t>Be </a:t>
            </a:r>
            <a:r>
              <a:rPr lang="sv-SE" dirty="0" err="1"/>
              <a:t>pragmatic</a:t>
            </a:r>
            <a:r>
              <a:rPr lang="sv-SE" dirty="0"/>
              <a:t> – do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need</a:t>
            </a:r>
            <a:endParaRPr lang="sv-SE" dirty="0"/>
          </a:p>
          <a:p>
            <a:pPr marL="0" indent="0">
              <a:lnSpc>
                <a:spcPct val="90000"/>
              </a:lnSpc>
              <a:buNone/>
            </a:pPr>
            <a:r>
              <a:rPr lang="sv-SE" dirty="0" err="1"/>
              <a:t>Framing</a:t>
            </a:r>
            <a:r>
              <a:rPr lang="sv-SE" dirty="0"/>
              <a:t> the session and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group-strengthenings</a:t>
            </a:r>
            <a:r>
              <a:rPr lang="sv-SE" dirty="0"/>
              <a:t> </a:t>
            </a:r>
            <a:r>
              <a:rPr lang="sv-SE" dirty="0" err="1"/>
              <a:t>measures</a:t>
            </a:r>
            <a:r>
              <a:rPr lang="sv-SE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sv-SE" dirty="0"/>
          </a:p>
          <a:p>
            <a:pPr marL="0" indent="0">
              <a:lnSpc>
                <a:spcPct val="90000"/>
              </a:lnSpc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3112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1BBA17-7CD7-A00B-C108-AABC540B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Smultronstället</a:t>
            </a:r>
          </a:p>
        </p:txBody>
      </p:sp>
      <p:graphicFrame>
        <p:nvGraphicFramePr>
          <p:cNvPr id="4" name="Platshållare för innehåll 5">
            <a:extLst>
              <a:ext uri="{FF2B5EF4-FFF2-40B4-BE49-F238E27FC236}">
                <a16:creationId xmlns:a16="http://schemas.microsoft.com/office/drawing/2014/main" id="{7D0CC802-33B5-F032-8E12-96AEF97604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231133"/>
              </p:ext>
            </p:extLst>
          </p:nvPr>
        </p:nvGraphicFramePr>
        <p:xfrm>
          <a:off x="5745808" y="134641"/>
          <a:ext cx="3294359" cy="3294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158896" imgH="2158815" progId="AcroExch.Document.DC">
                  <p:embed/>
                </p:oleObj>
              </mc:Choice>
              <mc:Fallback>
                <p:oleObj name="Acrobat Document" r:id="rId2" imgW="2158896" imgH="2158815" progId="AcroExch.Document.DC">
                  <p:embed/>
                  <p:pic>
                    <p:nvPicPr>
                      <p:cNvPr id="4" name="Platshållare för innehåll 5">
                        <a:extLst>
                          <a:ext uri="{FF2B5EF4-FFF2-40B4-BE49-F238E27FC236}">
                            <a16:creationId xmlns:a16="http://schemas.microsoft.com/office/drawing/2014/main" id="{7D0CC802-33B5-F032-8E12-96AEF97604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45808" y="134641"/>
                        <a:ext cx="3294359" cy="3294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latshållare för innehåll 3">
            <a:extLst>
              <a:ext uri="{FF2B5EF4-FFF2-40B4-BE49-F238E27FC236}">
                <a16:creationId xmlns:a16="http://schemas.microsoft.com/office/drawing/2014/main" id="{8FE59376-0587-D7D6-2F39-E67FE57D6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716"/>
          <a:stretch/>
        </p:blipFill>
        <p:spPr>
          <a:xfrm>
            <a:off x="1071946" y="2031737"/>
            <a:ext cx="3973563" cy="3509875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latshållare för innehåll 4" descr="En bild som visar klädsel, inomhus, person, Utbildning&#10;&#10;Automatiskt genererad beskrivning">
            <a:extLst>
              <a:ext uri="{FF2B5EF4-FFF2-40B4-BE49-F238E27FC236}">
                <a16:creationId xmlns:a16="http://schemas.microsoft.com/office/drawing/2014/main" id="{00FF7C3D-5A46-C67A-B04E-6BF009B5A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/>
          <a:stretch/>
        </p:blipFill>
        <p:spPr>
          <a:xfrm>
            <a:off x="5315813" y="3349501"/>
            <a:ext cx="3875989" cy="3156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Bildobjekt 4" descr="En bild som visar klädsel, person, småbarn, inomhus&#10;&#10;Automatiskt genererad beskrivning">
            <a:extLst>
              <a:ext uri="{FF2B5EF4-FFF2-40B4-BE49-F238E27FC236}">
                <a16:creationId xmlns:a16="http://schemas.microsoft.com/office/drawing/2014/main" id="{942D818F-D92A-869B-ADE0-2C143E29C1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34" y="1270000"/>
            <a:ext cx="3333166" cy="249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8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6A7141-F5AC-2BCE-2DCF-C6494633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Människoansikte, person, leende, vägg&#10;&#10;Automatiskt genererad beskrivning">
            <a:extLst>
              <a:ext uri="{FF2B5EF4-FFF2-40B4-BE49-F238E27FC236}">
                <a16:creationId xmlns:a16="http://schemas.microsoft.com/office/drawing/2014/main" id="{F9661AAF-FE91-9ED9-AC26-C73AC54FC2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7" b="21748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E4A48BB-4F06-7F22-AF45-3E914D26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800"/>
              <a:t>					</a:t>
            </a:r>
            <a:r>
              <a:rPr lang="sv-SE" sz="2800" err="1"/>
              <a:t>Reader</a:t>
            </a:r>
            <a:r>
              <a:rPr lang="sv-SE" sz="2800"/>
              <a:t> </a:t>
            </a:r>
            <a:r>
              <a:rPr lang="sv-SE" sz="2800" err="1"/>
              <a:t>Leaders</a:t>
            </a:r>
            <a:r>
              <a:rPr lang="sv-SE" sz="2800"/>
              <a:t> on </a:t>
            </a:r>
            <a:r>
              <a:rPr lang="sv-SE" sz="2800" err="1"/>
              <a:t>having</a:t>
            </a:r>
            <a:r>
              <a:rPr lang="sv-SE" sz="2800"/>
              <a:t> SR </a:t>
            </a:r>
            <a:r>
              <a:rPr lang="sv-SE" sz="2800" err="1"/>
              <a:t>with</a:t>
            </a:r>
            <a:r>
              <a:rPr lang="sv-SE" sz="2800"/>
              <a:t> </a:t>
            </a:r>
            <a:r>
              <a:rPr lang="sv-SE" sz="2800" err="1"/>
              <a:t>children</a:t>
            </a:r>
            <a:r>
              <a:rPr lang="sv-SE" sz="2800"/>
              <a:t> …		</a:t>
            </a:r>
          </a:p>
        </p:txBody>
      </p:sp>
      <p:pic>
        <p:nvPicPr>
          <p:cNvPr id="3" name="Picture 2" descr="Förhandsgranskning av bild">
            <a:extLst>
              <a:ext uri="{FF2B5EF4-FFF2-40B4-BE49-F238E27FC236}">
                <a16:creationId xmlns:a16="http://schemas.microsoft.com/office/drawing/2014/main" id="{2B1EC1DF-7FDF-2086-B299-51D14C9B8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6825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028" name="Content Placeholder 1029">
            <a:extLst>
              <a:ext uri="{FF2B5EF4-FFF2-40B4-BE49-F238E27FC236}">
                <a16:creationId xmlns:a16="http://schemas.microsoft.com/office/drawing/2014/main" id="{367DC2AE-9539-4BA4-F1DF-1DEA8F472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 dirty="0"/>
              <a:t>JC</a:t>
            </a:r>
            <a:r>
              <a:rPr lang="sv-SE" dirty="0"/>
              <a:t>: ”I love </a:t>
            </a:r>
            <a:r>
              <a:rPr lang="sv-SE" dirty="0" err="1"/>
              <a:t>seeing</a:t>
            </a:r>
            <a:r>
              <a:rPr lang="sv-SE" dirty="0"/>
              <a:t>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suddenly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involved</a:t>
            </a:r>
            <a:r>
              <a:rPr lang="sv-SE" dirty="0"/>
              <a:t> in the text and </a:t>
            </a:r>
            <a:r>
              <a:rPr lang="sv-SE" dirty="0" err="1"/>
              <a:t>believe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someting</a:t>
            </a:r>
            <a:r>
              <a:rPr lang="sv-SE" dirty="0"/>
              <a:t> </a:t>
            </a:r>
            <a:r>
              <a:rPr lang="sv-SE" dirty="0" err="1"/>
              <a:t>important</a:t>
            </a:r>
            <a:r>
              <a:rPr lang="sv-SE" dirty="0"/>
              <a:t> to </a:t>
            </a:r>
            <a:r>
              <a:rPr lang="sv-SE" dirty="0" err="1"/>
              <a:t>say</a:t>
            </a:r>
            <a:r>
              <a:rPr lang="sv-SE" dirty="0"/>
              <a:t>.”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Kerstin: ”</a:t>
            </a:r>
            <a:r>
              <a:rPr lang="sv-SE" dirty="0" err="1"/>
              <a:t>It´s</a:t>
            </a:r>
            <a:r>
              <a:rPr lang="sv-SE" dirty="0"/>
              <a:t> </a:t>
            </a:r>
            <a:r>
              <a:rPr lang="sv-SE" dirty="0" err="1"/>
              <a:t>amazing</a:t>
            </a:r>
            <a:r>
              <a:rPr lang="sv-SE" dirty="0"/>
              <a:t> to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grow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</a:t>
            </a:r>
            <a:r>
              <a:rPr lang="sv-SE" dirty="0" err="1"/>
              <a:t>reading</a:t>
            </a:r>
            <a:r>
              <a:rPr lang="sv-SE" dirty="0"/>
              <a:t> </a:t>
            </a:r>
            <a:r>
              <a:rPr lang="sv-SE" dirty="0" err="1"/>
              <a:t>together</a:t>
            </a:r>
            <a:r>
              <a:rPr lang="sv-SE" dirty="0"/>
              <a:t>. From </a:t>
            </a:r>
            <a:r>
              <a:rPr lang="sv-SE" dirty="0" err="1"/>
              <a:t>having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really</a:t>
            </a:r>
            <a:r>
              <a:rPr lang="sv-SE" dirty="0"/>
              <a:t> </a:t>
            </a:r>
            <a:r>
              <a:rPr lang="sv-SE" dirty="0" err="1"/>
              <a:t>quiet</a:t>
            </a:r>
            <a:r>
              <a:rPr lang="sv-SE" dirty="0"/>
              <a:t> to </a:t>
            </a:r>
            <a:r>
              <a:rPr lang="sv-SE" dirty="0" err="1"/>
              <a:t>reading</a:t>
            </a:r>
            <a:r>
              <a:rPr lang="sv-SE" dirty="0"/>
              <a:t> </a:t>
            </a:r>
            <a:r>
              <a:rPr lang="sv-SE" dirty="0" err="1"/>
              <a:t>aloud</a:t>
            </a:r>
            <a:r>
              <a:rPr lang="sv-SE" dirty="0"/>
              <a:t> for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peers</a:t>
            </a:r>
            <a:r>
              <a:rPr lang="sv-SE" dirty="0"/>
              <a:t>.”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v-SE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9448DFB-50C5-C1AE-1752-5BBCEDBC5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JC </a:t>
            </a: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about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shared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reading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youth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center Flamman in Södra Ryd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0A16F5-8258-71F3-FACC-C41113994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”I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chosen the poem </a:t>
            </a:r>
            <a:r>
              <a:rPr lang="sv-SE" i="1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sv-SE" i="1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i="1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sv-SE" i="1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i="1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sv-SE" i="1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i="1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fifteen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Ragnwei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Axelli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It´s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suicide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conversation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 I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didn´t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six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boys just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kept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sv-SE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</a:t>
            </a:r>
            <a:r>
              <a:rPr lang="sv-SE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reluctance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show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seem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strong.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disaster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attitude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to. And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helped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 the pain. It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powerful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 the poem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times</a:t>
            </a:r>
            <a:r>
              <a:rPr lang="sv-SE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79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23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4" name="Isosceles Triangle 28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8" name="Isosceles Triangle 32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9" name="Isosceles Triangle 33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60" name="Rectangle 3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3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4" name="Isosceles Triangle 4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8" name="Isosceles Triangle 4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9" name="Isosceles Triangle 4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70" name="Rectangle 4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9" b="6681"/>
          <a:stretch/>
        </p:blipFill>
        <p:spPr>
          <a:xfrm>
            <a:off x="2016597" y="1131994"/>
            <a:ext cx="8160682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14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516B6E2-BBD6-5F91-3795-21C5F876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Problems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A4195C-7BF3-153C-ED18-F54444D47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/>
          </a:bodyPr>
          <a:lstStyle/>
          <a:p>
            <a:r>
              <a:rPr lang="sv-SE" dirty="0" err="1">
                <a:solidFill>
                  <a:srgbClr val="FFFFFF"/>
                </a:solidFill>
              </a:rPr>
              <a:t>Forming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groups</a:t>
            </a:r>
            <a:r>
              <a:rPr lang="sv-SE" dirty="0">
                <a:solidFill>
                  <a:srgbClr val="FFFFFF"/>
                </a:solidFill>
              </a:rPr>
              <a:t> and </a:t>
            </a:r>
            <a:r>
              <a:rPr lang="sv-SE" dirty="0" err="1">
                <a:solidFill>
                  <a:srgbClr val="FFFFFF"/>
                </a:solidFill>
              </a:rPr>
              <a:t>finding</a:t>
            </a:r>
            <a:r>
              <a:rPr lang="sv-SE" dirty="0">
                <a:solidFill>
                  <a:srgbClr val="FFFFFF"/>
                </a:solidFill>
              </a:rPr>
              <a:t> the right </a:t>
            </a:r>
            <a:r>
              <a:rPr lang="sv-SE" dirty="0" err="1">
                <a:solidFill>
                  <a:srgbClr val="FFFFFF"/>
                </a:solidFill>
              </a:rPr>
              <a:t>contacts</a:t>
            </a:r>
            <a:endParaRPr lang="sv-SE" dirty="0">
              <a:solidFill>
                <a:srgbClr val="FFFFFF"/>
              </a:solidFill>
            </a:endParaRPr>
          </a:p>
          <a:p>
            <a:endParaRPr lang="sv-SE" dirty="0">
              <a:solidFill>
                <a:srgbClr val="FFFFFF"/>
              </a:solidFill>
            </a:endParaRPr>
          </a:p>
          <a:p>
            <a:r>
              <a:rPr lang="sv-SE" dirty="0" err="1">
                <a:solidFill>
                  <a:srgbClr val="FFFFFF"/>
                </a:solidFill>
              </a:rPr>
              <a:t>Having</a:t>
            </a:r>
            <a:r>
              <a:rPr lang="sv-SE" dirty="0">
                <a:solidFill>
                  <a:srgbClr val="FFFFFF"/>
                </a:solidFill>
              </a:rPr>
              <a:t> to accept non-optimal situations (</a:t>
            </a:r>
            <a:r>
              <a:rPr lang="sv-SE" dirty="0" err="1">
                <a:solidFill>
                  <a:srgbClr val="FFFFFF"/>
                </a:solidFill>
              </a:rPr>
              <a:t>big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groups</a:t>
            </a:r>
            <a:r>
              <a:rPr lang="sv-SE" dirty="0">
                <a:solidFill>
                  <a:srgbClr val="FFFFFF"/>
                </a:solidFill>
              </a:rPr>
              <a:t>, short </a:t>
            </a:r>
            <a:r>
              <a:rPr lang="sv-SE" dirty="0" err="1">
                <a:solidFill>
                  <a:srgbClr val="FFFFFF"/>
                </a:solidFill>
              </a:rPr>
              <a:t>time</a:t>
            </a:r>
            <a:r>
              <a:rPr lang="sv-SE" dirty="0">
                <a:solidFill>
                  <a:srgbClr val="FFFFFF"/>
                </a:solidFill>
              </a:rPr>
              <a:t>, late in the </a:t>
            </a:r>
            <a:r>
              <a:rPr lang="sv-SE" dirty="0" err="1">
                <a:solidFill>
                  <a:srgbClr val="FFFFFF"/>
                </a:solidFill>
              </a:rPr>
              <a:t>day</a:t>
            </a:r>
            <a:r>
              <a:rPr lang="sv-SE" dirty="0">
                <a:solidFill>
                  <a:srgbClr val="FFFFFF"/>
                </a:solidFill>
              </a:rPr>
              <a:t>)</a:t>
            </a:r>
          </a:p>
          <a:p>
            <a:endParaRPr lang="sv-SE" dirty="0">
              <a:solidFill>
                <a:srgbClr val="FFFFFF"/>
              </a:solidFill>
            </a:endParaRPr>
          </a:p>
          <a:p>
            <a:r>
              <a:rPr lang="sv-SE" dirty="0">
                <a:solidFill>
                  <a:srgbClr val="FFFFFF"/>
                </a:solidFill>
              </a:rPr>
              <a:t>The focus on </a:t>
            </a:r>
            <a:r>
              <a:rPr lang="sv-SE" dirty="0" err="1">
                <a:solidFill>
                  <a:srgbClr val="FFFFFF"/>
                </a:solidFill>
              </a:rPr>
              <a:t>grades</a:t>
            </a:r>
            <a:r>
              <a:rPr lang="sv-SE" dirty="0">
                <a:solidFill>
                  <a:srgbClr val="FFFFFF"/>
                </a:solidFill>
              </a:rPr>
              <a:t>/</a:t>
            </a:r>
            <a:r>
              <a:rPr lang="sv-SE" dirty="0" err="1">
                <a:solidFill>
                  <a:srgbClr val="FFFFFF"/>
                </a:solidFill>
              </a:rPr>
              <a:t>learning</a:t>
            </a:r>
            <a:endParaRPr lang="sv-SE" dirty="0">
              <a:solidFill>
                <a:srgbClr val="FFFFFF"/>
              </a:solidFill>
            </a:endParaRPr>
          </a:p>
          <a:p>
            <a:endParaRPr lang="sv-SE" dirty="0">
              <a:solidFill>
                <a:srgbClr val="FFFFFF"/>
              </a:solidFill>
            </a:endParaRPr>
          </a:p>
          <a:p>
            <a:r>
              <a:rPr lang="sv-SE" dirty="0" err="1">
                <a:solidFill>
                  <a:srgbClr val="FFFFFF"/>
                </a:solidFill>
              </a:rPr>
              <a:t>Teachers</a:t>
            </a:r>
            <a:r>
              <a:rPr lang="sv-SE" dirty="0">
                <a:solidFill>
                  <a:srgbClr val="FFFFFF"/>
                </a:solidFill>
              </a:rPr>
              <a:t>/</a:t>
            </a:r>
            <a:r>
              <a:rPr lang="sv-SE" dirty="0" err="1">
                <a:solidFill>
                  <a:srgbClr val="FFFFFF"/>
                </a:solidFill>
              </a:rPr>
              <a:t>Adults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having</a:t>
            </a:r>
            <a:r>
              <a:rPr lang="sv-SE" dirty="0">
                <a:solidFill>
                  <a:srgbClr val="FFFFFF"/>
                </a:solidFill>
              </a:rPr>
              <a:t> opinions on text </a:t>
            </a:r>
            <a:r>
              <a:rPr lang="sv-SE" dirty="0" err="1">
                <a:solidFill>
                  <a:srgbClr val="FFFFFF"/>
                </a:solidFill>
              </a:rPr>
              <a:t>choices</a:t>
            </a:r>
            <a:endParaRPr lang="sv-SE" dirty="0">
              <a:solidFill>
                <a:srgbClr val="FFFFFF"/>
              </a:solidFill>
            </a:endParaRPr>
          </a:p>
          <a:p>
            <a:endParaRPr lang="sv-SE" dirty="0">
              <a:solidFill>
                <a:srgbClr val="FFFFFF"/>
              </a:solidFill>
            </a:endParaRPr>
          </a:p>
          <a:p>
            <a:endParaRPr 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65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391241-70E2-00B5-A83D-749BBE36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sv-SE" dirty="0"/>
              <a:t>Reading-</a:t>
            </a:r>
            <a:r>
              <a:rPr lang="sv-SE" dirty="0" err="1"/>
              <a:t>foxes</a:t>
            </a:r>
            <a:r>
              <a:rPr lang="sv-SE" dirty="0"/>
              <a:t> and TUFF: </a:t>
            </a:r>
            <a:r>
              <a:rPr lang="sv-SE" dirty="0" err="1"/>
              <a:t>Shared</a:t>
            </a:r>
            <a:r>
              <a:rPr lang="sv-SE" dirty="0"/>
              <a:t> </a:t>
            </a:r>
            <a:r>
              <a:rPr lang="sv-SE" dirty="0" err="1"/>
              <a:t>reading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9-13-year-olds</a:t>
            </a:r>
          </a:p>
        </p:txBody>
      </p:sp>
      <p:sp>
        <p:nvSpPr>
          <p:cNvPr id="4106" name="Isosceles Triangle 8">
            <a:extLst>
              <a:ext uri="{FF2B5EF4-FFF2-40B4-BE49-F238E27FC236}">
                <a16:creationId xmlns:a16="http://schemas.microsoft.com/office/drawing/2014/main" id="{98EE4960-6ED7-49B4-BEEE-A96A0C83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pic>
        <p:nvPicPr>
          <p:cNvPr id="4104" name="Picture 8" descr="Fågelgömman - Katya Balen - Bok (9789189362277) | Bokus">
            <a:extLst>
              <a:ext uri="{FF2B5EF4-FFF2-40B4-BE49-F238E27FC236}">
                <a16:creationId xmlns:a16="http://schemas.microsoft.com/office/drawing/2014/main" id="{42E4E911-E073-C61C-5CE7-CE3392A8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37"/>
          <a:stretch/>
        </p:blipFill>
        <p:spPr bwMode="auto">
          <a:xfrm>
            <a:off x="649075" y="2158073"/>
            <a:ext cx="2625335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vetenskapliga studier : Nio bevis för saker som förmodligen aldrig har  hänt - Emma Karinsdotter - Bok (9789179754006) | Bokus">
            <a:extLst>
              <a:ext uri="{FF2B5EF4-FFF2-40B4-BE49-F238E27FC236}">
                <a16:creationId xmlns:a16="http://schemas.microsoft.com/office/drawing/2014/main" id="{93980D2A-2D86-5FAA-CEC4-FC521CFE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-1"/>
          <a:stretch/>
        </p:blipFill>
        <p:spPr bwMode="auto">
          <a:xfrm>
            <a:off x="3470357" y="2159331"/>
            <a:ext cx="2625335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81631D-3749-B27E-C1DE-F380F88D1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r>
              <a:rPr lang="sv-SE" dirty="0"/>
              <a:t>Tidaholms unga författare (TUFF): Roller Girl by Emma Karensdotter and Marcus-Gunnar Pettersson</a:t>
            </a:r>
          </a:p>
          <a:p>
            <a:r>
              <a:rPr lang="sv-SE" dirty="0"/>
              <a:t>Reading-</a:t>
            </a:r>
            <a:r>
              <a:rPr lang="sv-SE" dirty="0" err="1"/>
              <a:t>foxes</a:t>
            </a:r>
            <a:endParaRPr lang="sv-SE" dirty="0"/>
          </a:p>
          <a:p>
            <a:r>
              <a:rPr lang="sv-SE" dirty="0"/>
              <a:t>Fågelgömman by </a:t>
            </a:r>
            <a:r>
              <a:rPr lang="sv-SE" dirty="0" err="1"/>
              <a:t>Katya</a:t>
            </a:r>
            <a:r>
              <a:rPr lang="sv-SE" dirty="0"/>
              <a:t> Balen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936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D572F2-1BAD-9E37-02A7-041E7AC8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sv-SE" dirty="0"/>
              <a:t>SR at the gymnasium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BFCC5-4058-03B3-0074-C94003542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sv-SE" dirty="0" err="1"/>
              <a:t>Breaking</a:t>
            </a:r>
            <a:r>
              <a:rPr lang="sv-SE" dirty="0"/>
              <a:t> the </a:t>
            </a:r>
            <a:r>
              <a:rPr lang="sv-SE" dirty="0" err="1"/>
              <a:t>pig</a:t>
            </a:r>
            <a:r>
              <a:rPr lang="sv-SE" dirty="0"/>
              <a:t> by </a:t>
            </a:r>
            <a:r>
              <a:rPr lang="sv-SE" dirty="0" err="1"/>
              <a:t>Etgar</a:t>
            </a:r>
            <a:r>
              <a:rPr lang="sv-SE" dirty="0"/>
              <a:t> </a:t>
            </a:r>
            <a:r>
              <a:rPr lang="sv-SE" dirty="0" err="1"/>
              <a:t>Keret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importance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Keepin´it</a:t>
            </a:r>
            <a:r>
              <a:rPr lang="sv-SE" dirty="0"/>
              <a:t> real!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 err="1"/>
              <a:t>Evaluation</a:t>
            </a:r>
            <a:r>
              <a:rPr lang="sv-SE" dirty="0"/>
              <a:t>: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distinct</a:t>
            </a:r>
            <a:r>
              <a:rPr lang="sv-SE" dirty="0"/>
              <a:t> </a:t>
            </a:r>
            <a:r>
              <a:rPr lang="sv-SE" dirty="0" err="1"/>
              <a:t>reactions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122" name="Picture 2" descr="Västerhöjd - gymnasieskola i Skövde.">
            <a:extLst>
              <a:ext uri="{FF2B5EF4-FFF2-40B4-BE49-F238E27FC236}">
                <a16:creationId xmlns:a16="http://schemas.microsoft.com/office/drawing/2014/main" id="{07B8A819-CF7F-374B-AD88-A9B5833F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4" r="31516" b="-1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Isosceles Triangle 512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5630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97792-BC12-5846-906C-3C4E77042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37F87907-CE18-80E7-E523-2FFA3E1D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sv-SE" dirty="0" err="1"/>
              <a:t>Shared</a:t>
            </a:r>
            <a:r>
              <a:rPr lang="sv-SE" dirty="0"/>
              <a:t> </a:t>
            </a:r>
            <a:r>
              <a:rPr lang="sv-SE" dirty="0" err="1"/>
              <a:t>reading</a:t>
            </a:r>
            <a:r>
              <a:rPr lang="sv-SE" dirty="0"/>
              <a:t> med </a:t>
            </a:r>
            <a:r>
              <a:rPr lang="sv-SE" dirty="0" err="1"/>
              <a:t>young</a:t>
            </a:r>
            <a:r>
              <a:rPr lang="sv-SE" dirty="0"/>
              <a:t> </a:t>
            </a:r>
            <a:r>
              <a:rPr lang="sv-SE" dirty="0" err="1"/>
              <a:t>adults</a:t>
            </a:r>
            <a:r>
              <a:rPr lang="sv-SE" dirty="0"/>
              <a:t>: The Selma </a:t>
            </a:r>
            <a:r>
              <a:rPr lang="sv-SE" dirty="0" err="1"/>
              <a:t>group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0F27E7-19BF-3D0B-F9B8-1061B5F8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sv-SE" dirty="0"/>
          </a:p>
          <a:p>
            <a:pPr>
              <a:lnSpc>
                <a:spcPct val="90000"/>
              </a:lnSpc>
            </a:pPr>
            <a:r>
              <a:rPr lang="sv-SE" dirty="0"/>
              <a:t>Text </a:t>
            </a:r>
            <a:r>
              <a:rPr lang="sv-SE" dirty="0" err="1"/>
              <a:t>choices</a:t>
            </a:r>
            <a:endParaRPr lang="sv-SE" dirty="0"/>
          </a:p>
          <a:p>
            <a:pPr marL="0" indent="0">
              <a:lnSpc>
                <a:spcPct val="90000"/>
              </a:lnSpc>
              <a:buNone/>
            </a:pPr>
            <a:endParaRPr lang="sv-SE" dirty="0"/>
          </a:p>
          <a:p>
            <a:pPr>
              <a:lnSpc>
                <a:spcPct val="90000"/>
              </a:lnSpc>
            </a:pPr>
            <a:r>
              <a:rPr lang="sv-SE" dirty="0" err="1"/>
              <a:t>Growing</a:t>
            </a:r>
            <a:r>
              <a:rPr lang="sv-SE" dirty="0"/>
              <a:t> </a:t>
            </a:r>
          </a:p>
          <a:p>
            <a:pPr>
              <a:lnSpc>
                <a:spcPct val="90000"/>
              </a:lnSpc>
            </a:pPr>
            <a:endParaRPr lang="sv-SE" dirty="0"/>
          </a:p>
          <a:p>
            <a:pPr>
              <a:lnSpc>
                <a:spcPct val="90000"/>
              </a:lnSpc>
            </a:pPr>
            <a:r>
              <a:rPr lang="sv-SE" dirty="0"/>
              <a:t>”It has </a:t>
            </a:r>
            <a:r>
              <a:rPr lang="sv-SE" dirty="0" err="1"/>
              <a:t>affected</a:t>
            </a:r>
            <a:r>
              <a:rPr lang="sv-SE" dirty="0"/>
              <a:t> my </a:t>
            </a:r>
            <a:r>
              <a:rPr lang="sv-SE" dirty="0" err="1"/>
              <a:t>well-being</a:t>
            </a:r>
            <a:r>
              <a:rPr lang="sv-SE" dirty="0"/>
              <a:t>. I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felt</a:t>
            </a:r>
            <a:r>
              <a:rPr lang="sv-SE" dirty="0"/>
              <a:t> </a:t>
            </a:r>
            <a:r>
              <a:rPr lang="sv-SE" dirty="0" err="1"/>
              <a:t>important</a:t>
            </a:r>
            <a:r>
              <a:rPr lang="sv-SE" dirty="0"/>
              <a:t>.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clear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don´t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to talk or read. It </a:t>
            </a:r>
            <a:r>
              <a:rPr lang="sv-SE" dirty="0" err="1"/>
              <a:t>made</a:t>
            </a:r>
            <a:r>
              <a:rPr lang="sv-SE" dirty="0"/>
              <a:t> </a:t>
            </a:r>
            <a:r>
              <a:rPr lang="sv-SE" dirty="0" err="1"/>
              <a:t>me</a:t>
            </a:r>
            <a:r>
              <a:rPr lang="sv-SE" dirty="0"/>
              <a:t> </a:t>
            </a:r>
            <a:r>
              <a:rPr lang="sv-SE" dirty="0" err="1"/>
              <a:t>dare</a:t>
            </a:r>
            <a:r>
              <a:rPr lang="sv-SE" dirty="0"/>
              <a:t> to </a:t>
            </a:r>
            <a:r>
              <a:rPr lang="sv-SE" dirty="0" err="1"/>
              <a:t>speak</a:t>
            </a:r>
            <a:r>
              <a:rPr lang="sv-SE" dirty="0"/>
              <a:t> and read.”</a:t>
            </a:r>
          </a:p>
          <a:p>
            <a:pPr>
              <a:lnSpc>
                <a:spcPct val="90000"/>
              </a:lnSpc>
            </a:pPr>
            <a:r>
              <a:rPr lang="sv-SE" dirty="0"/>
              <a:t>”</a:t>
            </a:r>
            <a:r>
              <a:rPr lang="sv-SE" dirty="0" err="1"/>
              <a:t>It´s</a:t>
            </a:r>
            <a:r>
              <a:rPr lang="sv-SE" dirty="0"/>
              <a:t> </a:t>
            </a:r>
            <a:r>
              <a:rPr lang="sv-SE" dirty="0" err="1"/>
              <a:t>nice</a:t>
            </a:r>
            <a:r>
              <a:rPr lang="sv-SE" dirty="0"/>
              <a:t> … just a moment to talk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. It </a:t>
            </a:r>
            <a:r>
              <a:rPr lang="sv-SE" dirty="0" err="1"/>
              <a:t>feels</a:t>
            </a:r>
            <a:r>
              <a:rPr lang="sv-SE" dirty="0"/>
              <a:t> </a:t>
            </a:r>
            <a:r>
              <a:rPr lang="sv-SE" dirty="0" err="1"/>
              <a:t>therapeutic</a:t>
            </a:r>
            <a:r>
              <a:rPr lang="sv-SE" dirty="0"/>
              <a:t>. </a:t>
            </a:r>
            <a:r>
              <a:rPr lang="sv-SE" dirty="0" err="1"/>
              <a:t>Then</a:t>
            </a:r>
            <a:r>
              <a:rPr lang="sv-SE" dirty="0"/>
              <a:t> I </a:t>
            </a:r>
            <a:r>
              <a:rPr lang="sv-SE" dirty="0" err="1"/>
              <a:t>return</a:t>
            </a:r>
            <a:r>
              <a:rPr lang="sv-SE" dirty="0"/>
              <a:t> to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new </a:t>
            </a:r>
            <a:r>
              <a:rPr lang="sv-SE" dirty="0" err="1"/>
              <a:t>energy</a:t>
            </a:r>
            <a:r>
              <a:rPr lang="sv-SE" dirty="0"/>
              <a:t>.”</a:t>
            </a:r>
          </a:p>
          <a:p>
            <a:pPr>
              <a:lnSpc>
                <a:spcPct val="90000"/>
              </a:lnSpc>
            </a:pPr>
            <a:r>
              <a:rPr lang="sv-SE" dirty="0"/>
              <a:t>”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become</a:t>
            </a:r>
            <a:r>
              <a:rPr lang="sv-SE" dirty="0"/>
              <a:t> </a:t>
            </a:r>
            <a:r>
              <a:rPr lang="sv-SE" dirty="0" err="1"/>
              <a:t>closer</a:t>
            </a:r>
            <a:r>
              <a:rPr lang="sv-SE" dirty="0"/>
              <a:t> to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other</a:t>
            </a:r>
            <a:r>
              <a:rPr lang="sv-SE" dirty="0"/>
              <a:t>. It </a:t>
            </a:r>
            <a:r>
              <a:rPr lang="sv-SE" dirty="0" err="1"/>
              <a:t>feels</a:t>
            </a:r>
            <a:r>
              <a:rPr lang="sv-SE" dirty="0"/>
              <a:t> as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gain</a:t>
            </a:r>
            <a:r>
              <a:rPr lang="sv-SE" dirty="0"/>
              <a:t> </a:t>
            </a:r>
            <a:r>
              <a:rPr lang="sv-SE" dirty="0" err="1"/>
              <a:t>understanding</a:t>
            </a:r>
            <a:r>
              <a:rPr lang="sv-SE" dirty="0"/>
              <a:t> for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other</a:t>
            </a:r>
            <a:r>
              <a:rPr lang="sv-SE" dirty="0"/>
              <a:t>, </a:t>
            </a:r>
            <a:r>
              <a:rPr lang="sv-SE" dirty="0" err="1"/>
              <a:t>gain</a:t>
            </a:r>
            <a:r>
              <a:rPr lang="sv-SE" dirty="0"/>
              <a:t> </a:t>
            </a:r>
            <a:r>
              <a:rPr lang="sv-SE" dirty="0" err="1"/>
              <a:t>respect</a:t>
            </a:r>
            <a:r>
              <a:rPr lang="sv-SE" dirty="0"/>
              <a:t> for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other</a:t>
            </a:r>
            <a:r>
              <a:rPr lang="sv-SE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68678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5">
            <a:extLst>
              <a:ext uri="{FF2B5EF4-FFF2-40B4-BE49-F238E27FC236}">
                <a16:creationId xmlns:a16="http://schemas.microsoft.com/office/drawing/2014/main" id="{C52ED567-06B3-4107-9773-BBB6BD78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CC6116-BCDB-A263-896A-82789B6BB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40" y="120580"/>
            <a:ext cx="7179733" cy="647113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I have eaten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the plums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that were in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the icebox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and which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you were probably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saving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for breakfast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Forgive me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they were delicious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so sweet</a:t>
            </a:r>
            <a:br>
              <a:rPr lang="en-US" sz="1400" dirty="0"/>
            </a:br>
            <a:endParaRPr lang="en-US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and so cold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551D8B-3775-4477-88B7-7B7C350D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A901C3D-CFAE-460D-BD0E-7D22164D7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590212" y="0"/>
            <a:ext cx="1059921" cy="6858000"/>
          </a:xfrm>
          <a:prstGeom prst="line">
            <a:avLst/>
          </a:prstGeom>
          <a:ln w="9525">
            <a:solidFill>
              <a:srgbClr val="BFBFBF">
                <a:alpha val="7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7C0EA9-1437-4437-9D20-2BBDA1AA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21600" y="3721395"/>
            <a:ext cx="4345560" cy="3136604"/>
          </a:xfrm>
          <a:prstGeom prst="line">
            <a:avLst/>
          </a:prstGeom>
          <a:ln w="9525">
            <a:solidFill>
              <a:srgbClr val="BFBFBF">
                <a:alpha val="6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23">
            <a:extLst>
              <a:ext uri="{FF2B5EF4-FFF2-40B4-BE49-F238E27FC236}">
                <a16:creationId xmlns:a16="http://schemas.microsoft.com/office/drawing/2014/main" id="{BB934D2B-85E2-4375-94EE-B66C16BF7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6" name="Rectangle 25">
            <a:extLst>
              <a:ext uri="{FF2B5EF4-FFF2-40B4-BE49-F238E27FC236}">
                <a16:creationId xmlns:a16="http://schemas.microsoft.com/office/drawing/2014/main" id="{9B445E02-D785-4565-B842-9567BBC09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2C153736-D102-4F57-9DE7-615AFC02B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0" name="Rectangle 27">
            <a:extLst>
              <a:ext uri="{FF2B5EF4-FFF2-40B4-BE49-F238E27FC236}">
                <a16:creationId xmlns:a16="http://schemas.microsoft.com/office/drawing/2014/main" id="{BA407A52-66F4-4CDE-A726-FF79F3EC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2" name="Rectangle 28">
            <a:extLst>
              <a:ext uri="{FF2B5EF4-FFF2-40B4-BE49-F238E27FC236}">
                <a16:creationId xmlns:a16="http://schemas.microsoft.com/office/drawing/2014/main" id="{D28FFB34-4FC3-46F5-B900-D3B774FD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4" name="Rectangle 29">
            <a:extLst>
              <a:ext uri="{FF2B5EF4-FFF2-40B4-BE49-F238E27FC236}">
                <a16:creationId xmlns:a16="http://schemas.microsoft.com/office/drawing/2014/main" id="{205F7B13-ACB5-46BE-8070-0431266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52A0D23-45DD-4DF4-ADE6-A81F409BB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A5B84BD-DCBA-1F72-C225-31D551E3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658" y="1253067"/>
            <a:ext cx="3371742" cy="435186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3300" dirty="0" err="1">
                <a:solidFill>
                  <a:schemeClr val="bg1"/>
                </a:solidFill>
              </a:rPr>
              <a:t>Collective</a:t>
            </a:r>
            <a:r>
              <a:rPr lang="sv-SE" sz="3300" dirty="0">
                <a:solidFill>
                  <a:schemeClr val="bg1"/>
                </a:solidFill>
              </a:rPr>
              <a:t> </a:t>
            </a:r>
            <a:r>
              <a:rPr lang="sv-SE" sz="3300" dirty="0" err="1">
                <a:solidFill>
                  <a:schemeClr val="bg1"/>
                </a:solidFill>
              </a:rPr>
              <a:t>meaningmaking</a:t>
            </a:r>
            <a:r>
              <a:rPr lang="sv-SE" sz="3300" dirty="0">
                <a:solidFill>
                  <a:schemeClr val="bg1"/>
                </a:solidFill>
              </a:rPr>
              <a:t> in ”</a:t>
            </a:r>
            <a:r>
              <a:rPr lang="sv-SE" sz="3300" dirty="0" err="1">
                <a:solidFill>
                  <a:schemeClr val="bg1"/>
                </a:solidFill>
              </a:rPr>
              <a:t>This</a:t>
            </a:r>
            <a:r>
              <a:rPr lang="sv-SE" sz="3300" dirty="0">
                <a:solidFill>
                  <a:schemeClr val="bg1"/>
                </a:solidFill>
              </a:rPr>
              <a:t> Is Just To </a:t>
            </a:r>
            <a:r>
              <a:rPr lang="sv-SE" sz="3300" dirty="0" err="1">
                <a:solidFill>
                  <a:schemeClr val="bg1"/>
                </a:solidFill>
              </a:rPr>
              <a:t>Say</a:t>
            </a:r>
            <a:r>
              <a:rPr lang="sv-SE" sz="3300" dirty="0">
                <a:solidFill>
                  <a:schemeClr val="bg1"/>
                </a:solidFill>
              </a:rPr>
              <a:t>” (William Carlos Williams)</a:t>
            </a:r>
            <a:br>
              <a:rPr lang="sv-SE" sz="3300" dirty="0">
                <a:solidFill>
                  <a:schemeClr val="bg1"/>
                </a:solidFill>
              </a:rPr>
            </a:br>
            <a:br>
              <a:rPr lang="sv-SE" sz="3300" dirty="0">
                <a:solidFill>
                  <a:schemeClr val="bg1"/>
                </a:solidFill>
              </a:rPr>
            </a:br>
            <a:endParaRPr lang="sv-SE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5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98A34F65-3D04-C822-FFA8-2B1053FC2B54}"/>
              </a:ext>
            </a:extLst>
          </p:cNvPr>
          <p:cNvSpPr txBox="1"/>
          <p:nvPr/>
        </p:nvSpPr>
        <p:spPr>
          <a:xfrm>
            <a:off x="3050458" y="1168210"/>
            <a:ext cx="6100916" cy="4526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Bef>
                <a:spcPts val="600"/>
              </a:spcBef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Jag hör… något retfullt …</a:t>
            </a:r>
          </a:p>
          <a:p>
            <a:pPr marL="450215">
              <a:lnSpc>
                <a:spcPct val="115000"/>
              </a:lnSpc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Jag med … tacksamhet …</a:t>
            </a:r>
          </a:p>
          <a:p>
            <a:pPr marL="450215">
              <a:lnSpc>
                <a:spcPct val="115000"/>
              </a:lnSpc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Nej, inte tacksamhet … Det är PIRR i den …</a:t>
            </a:r>
          </a:p>
          <a:p>
            <a:pPr marL="450215">
              <a:lnSpc>
                <a:spcPct val="115000"/>
              </a:lnSpc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Den är busig!</a:t>
            </a:r>
          </a:p>
          <a:p>
            <a:pPr marL="450215">
              <a:lnSpc>
                <a:spcPct val="115000"/>
              </a:lnSpc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Ett pirr som när man är nykär!</a:t>
            </a:r>
          </a:p>
          <a:p>
            <a:pPr marL="450215">
              <a:lnSpc>
                <a:spcPct val="115000"/>
              </a:lnSpc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Kärleksfull retsamhet …</a:t>
            </a:r>
          </a:p>
          <a:p>
            <a:pPr marL="450215">
              <a:lnSpc>
                <a:spcPct val="115000"/>
              </a:lnSpc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Jag tänker på känslan när man går på en fest som ens föräldrar inte vill att man ska gå på, men man går ändå … Och sedan ursäktar sig med att det var såå roligt …</a:t>
            </a:r>
          </a:p>
          <a:p>
            <a:pPr marL="450215">
              <a:lnSpc>
                <a:spcPct val="115000"/>
              </a:lnSpc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Ja! Det är något förbjudet över den … Det kan pirra väldigt mycket när man gör något förbjudet.</a:t>
            </a:r>
          </a:p>
          <a:p>
            <a:pPr marL="450215">
              <a:lnSpc>
                <a:spcPct val="115000"/>
              </a:lnSpc>
              <a:spcAft>
                <a:spcPts val="600"/>
              </a:spcAft>
            </a:pPr>
            <a:r>
              <a:rPr lang="sv-S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  Förbjuden frukt! Plommonen är förbjudna och förbjuden frukt smakar underbart! Aha! Vad vill jaget egentligen ha? Plommon? Ha! Vi snackar BEGÄR!</a:t>
            </a:r>
            <a:endParaRPr lang="sv-SE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05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0540162-D617-1B30-29B5-FEFA2049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sv-SE">
                <a:solidFill>
                  <a:schemeClr val="tx1">
                    <a:lumMod val="85000"/>
                    <a:lumOff val="15000"/>
                  </a:schemeClr>
                </a:solidFill>
              </a:rPr>
              <a:t>What´s special about having shared reading with young adults?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81ED36A-4D8A-F4BF-7577-23A2134F2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/>
          </a:bodyPr>
          <a:lstStyle/>
          <a:p>
            <a:r>
              <a:rPr lang="sv-SE" dirty="0" err="1">
                <a:solidFill>
                  <a:srgbClr val="FFFFFF"/>
                </a:solidFill>
              </a:rPr>
              <a:t>Very</a:t>
            </a:r>
            <a:r>
              <a:rPr lang="sv-SE" dirty="0">
                <a:solidFill>
                  <a:srgbClr val="FFFFFF"/>
                </a:solidFill>
              </a:rPr>
              <a:t> tight relationships in the </a:t>
            </a:r>
            <a:r>
              <a:rPr lang="sv-SE" dirty="0" err="1">
                <a:solidFill>
                  <a:srgbClr val="FFFFFF"/>
                </a:solidFill>
              </a:rPr>
              <a:t>group</a:t>
            </a:r>
            <a:endParaRPr lang="sv-SE" dirty="0">
              <a:solidFill>
                <a:srgbClr val="FFFFFF"/>
              </a:solidFill>
            </a:endParaRPr>
          </a:p>
          <a:p>
            <a:endParaRPr lang="sv-SE" dirty="0">
              <a:solidFill>
                <a:srgbClr val="FFFFFF"/>
              </a:solidFill>
            </a:endParaRPr>
          </a:p>
          <a:p>
            <a:r>
              <a:rPr lang="sv-SE" dirty="0">
                <a:solidFill>
                  <a:srgbClr val="FFFFFF"/>
                </a:solidFill>
              </a:rPr>
              <a:t>Group </a:t>
            </a:r>
            <a:r>
              <a:rPr lang="sv-SE" dirty="0" err="1">
                <a:solidFill>
                  <a:srgbClr val="FFFFFF"/>
                </a:solidFill>
              </a:rPr>
              <a:t>members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said</a:t>
            </a:r>
            <a:r>
              <a:rPr lang="sv-SE" dirty="0">
                <a:solidFill>
                  <a:srgbClr val="FFFFFF"/>
                </a:solidFill>
              </a:rPr>
              <a:t> the </a:t>
            </a:r>
            <a:r>
              <a:rPr lang="sv-SE" dirty="0" err="1">
                <a:solidFill>
                  <a:srgbClr val="FFFFFF"/>
                </a:solidFill>
              </a:rPr>
              <a:t>group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helped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them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feel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more</a:t>
            </a:r>
            <a:r>
              <a:rPr lang="sv-SE" dirty="0">
                <a:solidFill>
                  <a:srgbClr val="FFFFFF"/>
                </a:solidFill>
              </a:rPr>
              <a:t> at </a:t>
            </a:r>
            <a:r>
              <a:rPr lang="sv-SE" dirty="0" err="1">
                <a:solidFill>
                  <a:srgbClr val="FFFFFF"/>
                </a:solidFill>
              </a:rPr>
              <a:t>ease</a:t>
            </a:r>
            <a:r>
              <a:rPr lang="sv-SE" dirty="0">
                <a:solidFill>
                  <a:srgbClr val="FFFFFF"/>
                </a:solidFill>
              </a:rPr>
              <a:t> and </a:t>
            </a:r>
            <a:r>
              <a:rPr lang="sv-SE" dirty="0" err="1">
                <a:solidFill>
                  <a:srgbClr val="FFFFFF"/>
                </a:solidFill>
              </a:rPr>
              <a:t>energetic</a:t>
            </a:r>
            <a:r>
              <a:rPr lang="sv-SE" dirty="0">
                <a:solidFill>
                  <a:srgbClr val="FFFFFF"/>
                </a:solidFill>
              </a:rPr>
              <a:t>, ”like </a:t>
            </a:r>
            <a:r>
              <a:rPr lang="sv-SE" dirty="0" err="1">
                <a:solidFill>
                  <a:srgbClr val="FFFFFF"/>
                </a:solidFill>
              </a:rPr>
              <a:t>therapy</a:t>
            </a:r>
            <a:r>
              <a:rPr lang="sv-SE" dirty="0">
                <a:solidFill>
                  <a:srgbClr val="FFFFFF"/>
                </a:solidFill>
              </a:rPr>
              <a:t>”</a:t>
            </a:r>
          </a:p>
          <a:p>
            <a:endParaRPr lang="sv-SE" dirty="0">
              <a:solidFill>
                <a:srgbClr val="FFFFFF"/>
              </a:solidFill>
            </a:endParaRPr>
          </a:p>
          <a:p>
            <a:r>
              <a:rPr lang="sv-SE" dirty="0">
                <a:solidFill>
                  <a:srgbClr val="FFFFFF"/>
                </a:solidFill>
              </a:rPr>
              <a:t>Group </a:t>
            </a:r>
            <a:r>
              <a:rPr lang="sv-SE" dirty="0" err="1">
                <a:solidFill>
                  <a:srgbClr val="FFFFFF"/>
                </a:solidFill>
              </a:rPr>
              <a:t>members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talked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about</a:t>
            </a:r>
            <a:r>
              <a:rPr lang="sv-SE" dirty="0">
                <a:solidFill>
                  <a:srgbClr val="FFFFFF"/>
                </a:solidFill>
              </a:rPr>
              <a:t> the </a:t>
            </a:r>
            <a:r>
              <a:rPr lang="sv-SE" dirty="0" err="1">
                <a:solidFill>
                  <a:srgbClr val="FFFFFF"/>
                </a:solidFill>
              </a:rPr>
              <a:t>contrast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between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reading</a:t>
            </a:r>
            <a:r>
              <a:rPr lang="sv-SE" dirty="0">
                <a:solidFill>
                  <a:srgbClr val="FFFFFF"/>
                </a:solidFill>
              </a:rPr>
              <a:t> in </a:t>
            </a:r>
            <a:r>
              <a:rPr lang="sv-SE" dirty="0" err="1">
                <a:solidFill>
                  <a:srgbClr val="FFFFFF"/>
                </a:solidFill>
              </a:rPr>
              <a:t>school</a:t>
            </a:r>
            <a:r>
              <a:rPr lang="sv-SE" dirty="0">
                <a:solidFill>
                  <a:srgbClr val="FFFFFF"/>
                </a:solidFill>
              </a:rPr>
              <a:t> and </a:t>
            </a:r>
            <a:r>
              <a:rPr lang="sv-SE" dirty="0" err="1">
                <a:solidFill>
                  <a:srgbClr val="FFFFFF"/>
                </a:solidFill>
              </a:rPr>
              <a:t>shared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reading</a:t>
            </a:r>
            <a:r>
              <a:rPr lang="sv-SE" dirty="0">
                <a:solidFill>
                  <a:srgbClr val="FFFFFF"/>
                </a:solidFill>
              </a:rPr>
              <a:t>: ”</a:t>
            </a:r>
            <a:r>
              <a:rPr lang="sv-SE" dirty="0" err="1">
                <a:solidFill>
                  <a:srgbClr val="FFFFFF"/>
                </a:solidFill>
              </a:rPr>
              <a:t>Here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we</a:t>
            </a:r>
            <a:r>
              <a:rPr lang="sv-SE" dirty="0">
                <a:solidFill>
                  <a:srgbClr val="FFFFFF"/>
                </a:solidFill>
              </a:rPr>
              <a:t> talk </a:t>
            </a:r>
            <a:r>
              <a:rPr lang="sv-SE" dirty="0" err="1">
                <a:solidFill>
                  <a:srgbClr val="FFFFFF"/>
                </a:solidFill>
              </a:rPr>
              <a:t>about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our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lives</a:t>
            </a:r>
            <a:r>
              <a:rPr lang="sv-SE" dirty="0">
                <a:solidFill>
                  <a:srgbClr val="FFFFFF"/>
                </a:solidFill>
              </a:rPr>
              <a:t> and feelings.”</a:t>
            </a:r>
          </a:p>
          <a:p>
            <a:endParaRPr lang="sv-SE" dirty="0">
              <a:solidFill>
                <a:srgbClr val="FFFFFF"/>
              </a:solidFill>
            </a:endParaRPr>
          </a:p>
          <a:p>
            <a:r>
              <a:rPr lang="sv-SE" dirty="0">
                <a:solidFill>
                  <a:srgbClr val="FFFFFF"/>
                </a:solidFill>
              </a:rPr>
              <a:t>Emotional </a:t>
            </a:r>
            <a:r>
              <a:rPr lang="sv-SE" dirty="0" err="1">
                <a:solidFill>
                  <a:srgbClr val="FFFFFF"/>
                </a:solidFill>
              </a:rPr>
              <a:t>breakthroughs</a:t>
            </a:r>
            <a:endParaRPr lang="sv-SE" dirty="0">
              <a:solidFill>
                <a:srgbClr val="FFFFFF"/>
              </a:solidFill>
            </a:endParaRPr>
          </a:p>
          <a:p>
            <a:endParaRPr lang="sv-SE" dirty="0">
              <a:solidFill>
                <a:srgbClr val="FFFFFF"/>
              </a:solidFill>
            </a:endParaRPr>
          </a:p>
          <a:p>
            <a:r>
              <a:rPr lang="sv-SE" dirty="0" err="1">
                <a:solidFill>
                  <a:srgbClr val="FFFFFF"/>
                </a:solidFill>
              </a:rPr>
              <a:t>Participants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enjoyed</a:t>
            </a:r>
            <a:r>
              <a:rPr lang="sv-SE" dirty="0">
                <a:solidFill>
                  <a:srgbClr val="FFFFFF"/>
                </a:solidFill>
              </a:rPr>
              <a:t> the </a:t>
            </a:r>
            <a:r>
              <a:rPr lang="sv-SE" dirty="0" err="1">
                <a:solidFill>
                  <a:srgbClr val="FFFFFF"/>
                </a:solidFill>
              </a:rPr>
              <a:t>seriousness</a:t>
            </a:r>
            <a:r>
              <a:rPr lang="sv-SE" dirty="0">
                <a:solidFill>
                  <a:srgbClr val="FFFFFF"/>
                </a:solidFill>
              </a:rPr>
              <a:t>, the ”</a:t>
            </a:r>
            <a:r>
              <a:rPr lang="sv-SE" dirty="0" err="1">
                <a:solidFill>
                  <a:srgbClr val="FFFFFF"/>
                </a:solidFill>
              </a:rPr>
              <a:t>existential</a:t>
            </a:r>
            <a:r>
              <a:rPr lang="sv-SE" dirty="0">
                <a:solidFill>
                  <a:srgbClr val="FFFFFF"/>
                </a:solidFill>
              </a:rPr>
              <a:t> talk”</a:t>
            </a:r>
          </a:p>
          <a:p>
            <a:pPr marL="0" indent="0">
              <a:buNone/>
            </a:pPr>
            <a:endParaRPr lang="sv-SE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sv-SE" dirty="0">
              <a:solidFill>
                <a:srgbClr val="FFFFFF"/>
              </a:solidFill>
            </a:endParaRPr>
          </a:p>
          <a:p>
            <a:endParaRPr 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0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F59952-DB88-74BC-365D-A1164A45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800" dirty="0" err="1"/>
              <a:t>Two</a:t>
            </a:r>
            <a:r>
              <a:rPr lang="sv-SE" sz="2800" dirty="0"/>
              <a:t> instrumental  </a:t>
            </a:r>
            <a:r>
              <a:rPr lang="sv-SE" sz="2800" dirty="0" err="1"/>
              <a:t>reasons</a:t>
            </a:r>
            <a:r>
              <a:rPr lang="sv-SE" sz="2800" dirty="0"/>
              <a:t> for </a:t>
            </a:r>
            <a:r>
              <a:rPr lang="sv-SE" sz="2800" dirty="0" err="1"/>
              <a:t>doing</a:t>
            </a:r>
            <a:r>
              <a:rPr lang="sv-SE" sz="2800" dirty="0"/>
              <a:t> SR </a:t>
            </a:r>
            <a:r>
              <a:rPr lang="sv-SE" sz="2800" dirty="0" err="1"/>
              <a:t>with</a:t>
            </a:r>
            <a:r>
              <a:rPr lang="sv-SE" sz="2800" dirty="0"/>
              <a:t> </a:t>
            </a:r>
            <a:r>
              <a:rPr lang="sv-SE" sz="2800" dirty="0" err="1"/>
              <a:t>children</a:t>
            </a:r>
            <a:endParaRPr lang="sv-SE" sz="28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FF7046-1C23-F3A5-A13B-4930C65D9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1700" dirty="0"/>
              <a:t>Linda </a:t>
            </a:r>
            <a:r>
              <a:rPr lang="sv-SE" sz="1700" dirty="0" err="1"/>
              <a:t>Gambrell</a:t>
            </a:r>
            <a:r>
              <a:rPr lang="sv-SE" sz="1700" dirty="0"/>
              <a:t> on </a:t>
            </a:r>
            <a:r>
              <a:rPr lang="sv-SE" sz="1700" dirty="0" err="1"/>
              <a:t>reading</a:t>
            </a:r>
            <a:r>
              <a:rPr lang="sv-SE" sz="1700" dirty="0"/>
              <a:t> </a:t>
            </a:r>
            <a:r>
              <a:rPr lang="sv-SE" sz="1700" dirty="0" err="1"/>
              <a:t>engagement</a:t>
            </a:r>
            <a:r>
              <a:rPr lang="sv-SE" sz="1700" dirty="0"/>
              <a:t>:</a:t>
            </a:r>
          </a:p>
          <a:p>
            <a:pPr marL="0" indent="0">
              <a:buNone/>
            </a:pPr>
            <a:r>
              <a:rPr lang="sv-SE" sz="1700" dirty="0"/>
              <a:t> (1) Reading </a:t>
            </a:r>
            <a:r>
              <a:rPr lang="sv-SE" sz="1700" dirty="0" err="1"/>
              <a:t>should</a:t>
            </a:r>
            <a:r>
              <a:rPr lang="sv-SE" sz="1700" dirty="0"/>
              <a:t> be relevant to students´ </a:t>
            </a:r>
            <a:r>
              <a:rPr lang="sv-SE" sz="1700" dirty="0" err="1"/>
              <a:t>lives</a:t>
            </a:r>
            <a:r>
              <a:rPr lang="sv-SE" sz="1700" dirty="0"/>
              <a:t>; (2) </a:t>
            </a:r>
            <a:r>
              <a:rPr lang="sv-SE" sz="1700" dirty="0" err="1"/>
              <a:t>Readers</a:t>
            </a:r>
            <a:r>
              <a:rPr lang="sv-SE" sz="1700" dirty="0"/>
              <a:t> </a:t>
            </a:r>
            <a:r>
              <a:rPr lang="sv-SE" sz="1700" dirty="0" err="1"/>
              <a:t>should</a:t>
            </a:r>
            <a:r>
              <a:rPr lang="sv-SE" sz="1700" dirty="0"/>
              <a:t> be given the </a:t>
            </a:r>
            <a:r>
              <a:rPr lang="sv-SE" sz="1700" dirty="0" err="1"/>
              <a:t>possibility</a:t>
            </a:r>
            <a:r>
              <a:rPr lang="sv-SE" sz="1700" dirty="0"/>
              <a:t> to talk </a:t>
            </a:r>
            <a:r>
              <a:rPr lang="sv-SE" sz="1700" dirty="0" err="1"/>
              <a:t>about</a:t>
            </a:r>
            <a:r>
              <a:rPr lang="sv-SE" sz="1700" dirty="0"/>
              <a:t> </a:t>
            </a:r>
            <a:r>
              <a:rPr lang="sv-SE" sz="1700" dirty="0" err="1"/>
              <a:t>what</a:t>
            </a:r>
            <a:r>
              <a:rPr lang="sv-SE" sz="1700" dirty="0"/>
              <a:t> </a:t>
            </a:r>
            <a:r>
              <a:rPr lang="sv-SE" sz="1700" dirty="0" err="1"/>
              <a:t>they</a:t>
            </a:r>
            <a:r>
              <a:rPr lang="sv-SE" sz="1700" dirty="0"/>
              <a:t> read and (3) and to </a:t>
            </a:r>
            <a:r>
              <a:rPr lang="sv-SE" sz="1700" dirty="0" err="1"/>
              <a:t>succeed</a:t>
            </a:r>
            <a:r>
              <a:rPr lang="sv-SE" sz="1700" dirty="0"/>
              <a:t> in </a:t>
            </a:r>
            <a:r>
              <a:rPr lang="sv-SE" sz="1700" dirty="0" err="1"/>
              <a:t>reading</a:t>
            </a:r>
            <a:r>
              <a:rPr lang="sv-SE" sz="1700" dirty="0"/>
              <a:t> </a:t>
            </a:r>
            <a:r>
              <a:rPr lang="sv-SE" sz="1700" dirty="0" err="1"/>
              <a:t>more</a:t>
            </a:r>
            <a:r>
              <a:rPr lang="sv-SE" sz="1700" dirty="0"/>
              <a:t> </a:t>
            </a:r>
            <a:r>
              <a:rPr lang="sv-SE" sz="1700" dirty="0" err="1"/>
              <a:t>complex</a:t>
            </a:r>
            <a:r>
              <a:rPr lang="sv-SE" sz="1700" dirty="0"/>
              <a:t> texts.</a:t>
            </a:r>
          </a:p>
          <a:p>
            <a:pPr marL="0" indent="0">
              <a:buNone/>
            </a:pPr>
            <a:endParaRPr lang="sv-SE" sz="1700" dirty="0"/>
          </a:p>
          <a:p>
            <a:pPr marL="0" indent="0">
              <a:buNone/>
            </a:pPr>
            <a:r>
              <a:rPr lang="sv-SE" sz="1700" dirty="0"/>
              <a:t>UN Convention on </a:t>
            </a:r>
            <a:r>
              <a:rPr lang="sv-SE" sz="1700" dirty="0" err="1"/>
              <a:t>Childrens´Rights</a:t>
            </a:r>
            <a:r>
              <a:rPr lang="sv-SE" sz="1700" dirty="0"/>
              <a:t>, </a:t>
            </a:r>
            <a:r>
              <a:rPr lang="sv-SE" sz="1700" dirty="0" err="1"/>
              <a:t>incorporated</a:t>
            </a:r>
            <a:r>
              <a:rPr lang="sv-SE" sz="1700" dirty="0"/>
              <a:t> in Swedish </a:t>
            </a:r>
            <a:r>
              <a:rPr lang="sv-SE" sz="1700" dirty="0" err="1"/>
              <a:t>law</a:t>
            </a:r>
            <a:r>
              <a:rPr lang="sv-SE" sz="1700" dirty="0"/>
              <a:t> 2020.</a:t>
            </a:r>
          </a:p>
          <a:p>
            <a:pPr marL="0" indent="0">
              <a:buNone/>
            </a:pPr>
            <a:r>
              <a:rPr lang="sv-SE" sz="1700" dirty="0" err="1"/>
              <a:t>Paragraph</a:t>
            </a:r>
            <a:r>
              <a:rPr lang="sv-SE" sz="1700" dirty="0"/>
              <a:t> 12: Children </a:t>
            </a:r>
            <a:r>
              <a:rPr lang="sv-SE" sz="1700" dirty="0" err="1"/>
              <a:t>have</a:t>
            </a:r>
            <a:r>
              <a:rPr lang="sv-SE" sz="1700" dirty="0"/>
              <a:t> a right ”to express </a:t>
            </a:r>
            <a:r>
              <a:rPr lang="sv-SE" sz="1700" dirty="0" err="1"/>
              <a:t>their</a:t>
            </a:r>
            <a:r>
              <a:rPr lang="sv-SE" sz="1700" dirty="0"/>
              <a:t> </a:t>
            </a:r>
            <a:r>
              <a:rPr lang="sv-SE" sz="1700" dirty="0" err="1"/>
              <a:t>thoughts</a:t>
            </a:r>
            <a:r>
              <a:rPr lang="sv-SE" sz="1700" dirty="0"/>
              <a:t> and </a:t>
            </a:r>
            <a:r>
              <a:rPr lang="sv-SE" sz="1700" dirty="0" err="1"/>
              <a:t>have</a:t>
            </a:r>
            <a:r>
              <a:rPr lang="sv-SE" sz="1700" dirty="0"/>
              <a:t> </a:t>
            </a:r>
            <a:r>
              <a:rPr lang="sv-SE" sz="1700" dirty="0" err="1"/>
              <a:t>them</a:t>
            </a:r>
            <a:r>
              <a:rPr lang="sv-SE" sz="1700" dirty="0"/>
              <a:t> </a:t>
            </a:r>
            <a:r>
              <a:rPr lang="sv-SE" sz="1700" dirty="0" err="1"/>
              <a:t>respected</a:t>
            </a:r>
            <a:r>
              <a:rPr lang="sv-SE" sz="1700" dirty="0"/>
              <a:t>.”</a:t>
            </a:r>
          </a:p>
          <a:p>
            <a:endParaRPr lang="sv-SE" sz="1700" dirty="0"/>
          </a:p>
          <a:p>
            <a:endParaRPr lang="sv-SE" sz="1700" dirty="0"/>
          </a:p>
          <a:p>
            <a:endParaRPr lang="sv-SE" sz="1700" dirty="0"/>
          </a:p>
          <a:p>
            <a:endParaRPr lang="sv-SE" sz="1700" dirty="0"/>
          </a:p>
          <a:p>
            <a:endParaRPr lang="sv-SE" sz="1700" dirty="0"/>
          </a:p>
        </p:txBody>
      </p:sp>
      <p:pic>
        <p:nvPicPr>
          <p:cNvPr id="4" name="Platshållare för innehåll 3" descr="En bild som visar klädsel, inomhus, småbarn, person&#10;&#10;Automatiskt genererad beskrivning">
            <a:extLst>
              <a:ext uri="{FF2B5EF4-FFF2-40B4-BE49-F238E27FC236}">
                <a16:creationId xmlns:a16="http://schemas.microsoft.com/office/drawing/2014/main" id="{552E0378-62D9-AFC2-7078-EDCAEBB91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40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6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C3B970B-EAC1-3241-2034-A9428434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Further Readings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7D69193-4091-B57E-B7D2-0404495A4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Vilket</a:t>
            </a:r>
            <a:r>
              <a:rPr lang="en-US" dirty="0">
                <a:solidFill>
                  <a:srgbClr val="FFFFFF"/>
                </a:solidFill>
              </a:rPr>
              <a:t> bra </a:t>
            </a:r>
            <a:r>
              <a:rPr lang="en-US" dirty="0" err="1">
                <a:solidFill>
                  <a:srgbClr val="FFFFFF"/>
                </a:solidFill>
              </a:rPr>
              <a:t>sätt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läsa</a:t>
            </a:r>
            <a:r>
              <a:rPr lang="en-US" dirty="0">
                <a:solidFill>
                  <a:srgbClr val="FFFFFF"/>
                </a:solidFill>
              </a:rPr>
              <a:t>! 2024, BTJ </a:t>
            </a:r>
            <a:r>
              <a:rPr lang="en-US" dirty="0" err="1">
                <a:solidFill>
                  <a:srgbClr val="FFFFFF"/>
                </a:solidFill>
              </a:rPr>
              <a:t>Förlag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Att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göra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text </a:t>
            </a:r>
            <a:r>
              <a:rPr lang="en-US" dirty="0" err="1">
                <a:solidFill>
                  <a:srgbClr val="FFFFFF"/>
                </a:solidFill>
              </a:rPr>
              <a:t>rolig</a:t>
            </a:r>
            <a:r>
              <a:rPr lang="en-US" dirty="0">
                <a:solidFill>
                  <a:srgbClr val="FFFFFF"/>
                </a:solidFill>
              </a:rPr>
              <a:t>: Barns </a:t>
            </a:r>
            <a:r>
              <a:rPr lang="en-US" dirty="0" err="1">
                <a:solidFill>
                  <a:srgbClr val="FFFFFF"/>
                </a:solidFill>
              </a:rPr>
              <a:t>upplevelse</a:t>
            </a:r>
            <a:r>
              <a:rPr lang="en-US" dirty="0">
                <a:solidFill>
                  <a:srgbClr val="FFFFFF"/>
                </a:solidFill>
              </a:rPr>
              <a:t> av Shared Reading av Tove </a:t>
            </a:r>
            <a:r>
              <a:rPr lang="en-US" dirty="0" err="1">
                <a:solidFill>
                  <a:srgbClr val="FFFFFF"/>
                </a:solidFill>
              </a:rPr>
              <a:t>Frankow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Crivellaro</a:t>
            </a:r>
            <a:r>
              <a:rPr lang="en-US" dirty="0">
                <a:solidFill>
                  <a:srgbClr val="FFFFFF"/>
                </a:solidFill>
              </a:rPr>
              <a:t> in Shared reading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Skandinavia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Forskning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praksis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Forslid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m.fl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The Reader Magazine, Issue 76, October 2022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www.thereader.org.uk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5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8C32A70-D1F2-DDEA-FEA3-6C9E285A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Thank you!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latshållare för innehåll 4" descr="En bild som visar text, Människoansikte, pojke, klädsel&#10;&#10;Automatiskt genererad beskrivning">
            <a:extLst>
              <a:ext uri="{FF2B5EF4-FFF2-40B4-BE49-F238E27FC236}">
                <a16:creationId xmlns:a16="http://schemas.microsoft.com/office/drawing/2014/main" id="{4F50DE09-C977-415C-1920-93F4F48E95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6" r="1" b="2437"/>
          <a:stretch/>
        </p:blipFill>
        <p:spPr>
          <a:xfrm>
            <a:off x="872347" y="1168399"/>
            <a:ext cx="3626581" cy="4610101"/>
          </a:xfrm>
          <a:prstGeom prst="rect">
            <a:avLst/>
          </a:prstGeom>
        </p:spPr>
      </p:pic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FDB8DDE-CB6B-14AF-1735-3EC9A324D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32925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125883E-2BB5-F499-4BB5-B3671296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Nils Holgersson underbara resa genom Sverige (Selma Lagerlöf)</a:t>
            </a:r>
          </a:p>
        </p:txBody>
      </p:sp>
      <p:pic>
        <p:nvPicPr>
          <p:cNvPr id="6" name="Picture 2" descr="Nils Holgersson affisch | Barnbokhandeln">
            <a:extLst>
              <a:ext uri="{FF2B5EF4-FFF2-40B4-BE49-F238E27FC236}">
                <a16:creationId xmlns:a16="http://schemas.microsoft.com/office/drawing/2014/main" id="{AC93474A-A865-B851-537E-DB70F54B42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9" b="7331"/>
          <a:stretch/>
        </p:blipFill>
        <p:spPr bwMode="auto">
          <a:xfrm>
            <a:off x="1525853" y="2160588"/>
            <a:ext cx="6900332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sv-SE" dirty="0"/>
              <a:t>Inom varje dikt (Maria Wine)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94998" y="1930400"/>
            <a:ext cx="4572000" cy="47718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sv-SE" sz="900" dirty="0"/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Inom varje dikt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lyser en liten lampa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I rummet och tiden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i jorden och havet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hos människan och djuret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hos allt som har skapats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av natur och människohand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finns en dikt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som lyser som en lampa </a:t>
            </a:r>
          </a:p>
          <a:p>
            <a:pPr marL="0" indent="0">
              <a:lnSpc>
                <a:spcPct val="90000"/>
              </a:lnSpc>
              <a:buNone/>
            </a:pPr>
            <a:endParaRPr lang="sv-SE" sz="1200" dirty="0"/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Söker du tillräckligt länge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finner du kanske även en lampa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200" dirty="0"/>
              <a:t>inom ditt djupaste mörker </a:t>
            </a:r>
          </a:p>
        </p:txBody>
      </p:sp>
      <p:pic>
        <p:nvPicPr>
          <p:cNvPr id="1026" name="Picture 2" descr="Flickan vid ljuset” Ivar Arosenius | jedeltex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97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Isosceles Triangle 10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7857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4" descr="En bild som visar Människoansikte, person, klädsel, inomhus&#10;&#10;Automatiskt genererad beskrivning">
            <a:extLst>
              <a:ext uri="{FF2B5EF4-FFF2-40B4-BE49-F238E27FC236}">
                <a16:creationId xmlns:a16="http://schemas.microsoft.com/office/drawing/2014/main" id="{F57C215E-A3E4-DA79-40CD-EC4F4A7C2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5" r="846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8B65E0-915C-AC85-FE60-B2C97721E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sv-SE" sz="1400" dirty="0"/>
            </a:br>
            <a:br>
              <a:rPr lang="sv-SE" sz="1400" dirty="0"/>
            </a:br>
            <a:endParaRPr lang="sv-SE" sz="14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A8BD5B-C3F8-B3C5-02D2-49B82EF3B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800" dirty="0" err="1"/>
              <a:t>Thank</a:t>
            </a:r>
            <a:r>
              <a:rPr lang="sv-SE" sz="2800" dirty="0"/>
              <a:t> </a:t>
            </a:r>
            <a:r>
              <a:rPr lang="sv-SE" sz="2800" dirty="0" err="1"/>
              <a:t>you</a:t>
            </a:r>
            <a:r>
              <a:rPr lang="sv-SE" sz="2800" dirty="0"/>
              <a:t>!</a:t>
            </a:r>
          </a:p>
          <a:p>
            <a:pPr marL="0" indent="0">
              <a:buNone/>
            </a:pPr>
            <a:br>
              <a:rPr lang="sv-SE" sz="2800" dirty="0"/>
            </a:br>
            <a:r>
              <a:rPr lang="sv-SE" sz="2800" dirty="0">
                <a:hlinkClick r:id="rId3"/>
              </a:rPr>
              <a:t>henrik.wig@gmail.com</a:t>
            </a:r>
            <a:br>
              <a:rPr lang="sv-SE" sz="2800" dirty="0"/>
            </a:br>
            <a:r>
              <a:rPr lang="sv-SE" sz="2800" dirty="0"/>
              <a:t>www.basilisken.com</a:t>
            </a:r>
            <a:br>
              <a:rPr lang="sv-SE" sz="2800" dirty="0"/>
            </a:br>
            <a:endParaRPr lang="en-US" sz="2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3652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39" name="Isosceles Triangle 28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3" name="Isosceles Triangle 32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4" name="Isosceles Triangle 33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pic>
        <p:nvPicPr>
          <p:cNvPr id="4" name="Picture 2" descr="bokbild">
            <a:extLst>
              <a:ext uri="{FF2B5EF4-FFF2-40B4-BE49-F238E27FC236}">
                <a16:creationId xmlns:a16="http://schemas.microsoft.com/office/drawing/2014/main" id="{08DBAE70-CEDA-0508-57A7-8494DB4E27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r="28487" b="5929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5B57BD0-69E2-DC31-856F-A522F33A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 dirty="0"/>
              <a:t>The Call of the Wild </a:t>
            </a:r>
          </a:p>
        </p:txBody>
      </p:sp>
    </p:spTree>
    <p:extLst>
      <p:ext uri="{BB962C8B-B14F-4D97-AF65-F5344CB8AC3E}">
        <p14:creationId xmlns:p14="http://schemas.microsoft.com/office/powerpoint/2010/main" val="20873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24B8D7-26FF-CEF6-2EDD-15FD01729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Sofia and Ebba on text talk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6D78E05-01A8-847B-13E9-E7AF6ADEFD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”So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here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it is … 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thoughts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don´t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form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until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start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talking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about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text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In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fact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</a:t>
            </a:r>
            <a:r>
              <a:rPr lang="sv-S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sv-S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 </a:t>
            </a:r>
            <a:r>
              <a:rPr lang="sv-SE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thoughts</a:t>
            </a:r>
            <a:r>
              <a:rPr lang="sv-S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until</a:t>
            </a:r>
            <a:r>
              <a:rPr lang="sv-S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sv-S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start </a:t>
            </a:r>
            <a:r>
              <a:rPr lang="sv-SE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talking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start, or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someone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starts, it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opens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thoughts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start to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form.”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Reading in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school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determined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outside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Here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talk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about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lives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experiences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About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feel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sv-SE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That´s</a:t>
            </a:r>
            <a:r>
              <a:rPr lang="sv-SE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</a:t>
            </a:r>
            <a:r>
              <a:rPr lang="sv-SE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makes it </a:t>
            </a:r>
            <a:r>
              <a:rPr lang="sv-SE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engaging</a:t>
            </a:r>
            <a:r>
              <a:rPr lang="sv-SE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sv-SE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interesting</a:t>
            </a:r>
            <a:r>
              <a:rPr lang="sv-S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FC0E1FB-2BCA-5CC1-746A-6C563C3000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pic>
        <p:nvPicPr>
          <p:cNvPr id="6" name="Bildobjekt 5" descr="En bild som visar text, person, handskrift, kopp&#10;&#10;Automatiskt genererad beskrivning">
            <a:extLst>
              <a:ext uri="{FF2B5EF4-FFF2-40B4-BE49-F238E27FC236}">
                <a16:creationId xmlns:a16="http://schemas.microsoft.com/office/drawing/2014/main" id="{0BDE7E34-A771-B49D-FBB7-C76823AEC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56" y="2160589"/>
            <a:ext cx="4008862" cy="300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0" name="Isosceles Triangle 1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8" name="Isosceles Triangle 1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9" name="Isosceles Triangle 2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53448716-E898-15B9-D7B3-87F61451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My previous target groups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F76DF3-24FC-C977-372C-E9BF9EEAA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On-line and in-person groups from the general public</a:t>
            </a:r>
          </a:p>
          <a:p>
            <a:r>
              <a:rPr lang="en-US" dirty="0"/>
              <a:t>At a class 1 prison</a:t>
            </a:r>
          </a:p>
          <a:p>
            <a:r>
              <a:rPr lang="en-US" dirty="0"/>
              <a:t>With people with Swedish as a second language</a:t>
            </a:r>
          </a:p>
          <a:p>
            <a:r>
              <a:rPr lang="en-US" dirty="0"/>
              <a:t>At homes for people with cognitive disabilities</a:t>
            </a:r>
          </a:p>
          <a:p>
            <a:r>
              <a:rPr lang="en-US" dirty="0"/>
              <a:t>Groups from the psychiatry sector </a:t>
            </a:r>
          </a:p>
          <a:p>
            <a:r>
              <a:rPr lang="en-US" dirty="0"/>
              <a:t>Library staff members</a:t>
            </a:r>
          </a:p>
          <a:p>
            <a:endParaRPr lang="en-US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B3165586-CE47-2A35-C9DB-03BECF019F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r="2" b="8535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0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58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1" name="Isosceles Triangle 3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5" name="Isosceles Triangle 3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66" name="Isosceles Triangle 3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6790677E-89AF-A2EC-6CA9-8A9E79E79160}"/>
              </a:ext>
            </a:extLst>
          </p:cNvPr>
          <p:cNvSpPr txBox="1"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Swedish Library Law states that … “libraries shall give special concern to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children and young people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latshållare för innehåll 3" descr="En bild som visar text, Människoansikte, pojke, klädsel&#10;&#10;Automatiskt genererad beskrivning">
            <a:extLst>
              <a:ext uri="{FF2B5EF4-FFF2-40B4-BE49-F238E27FC236}">
                <a16:creationId xmlns:a16="http://schemas.microsoft.com/office/drawing/2014/main" id="{81C81819-0BD7-1330-29FA-6CC398F07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r="1" b="3937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67" name="Isosceles Triangle 3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6119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1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The Reader and shared reading for children 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r="8934" b="162"/>
          <a:stretch/>
        </p:blipFill>
        <p:spPr>
          <a:xfrm>
            <a:off x="1324144" y="609600"/>
            <a:ext cx="4207569" cy="3642357"/>
          </a:xfrm>
          <a:prstGeom prst="rect">
            <a:avLst/>
          </a:prstGeom>
        </p:spPr>
      </p:pic>
      <p:pic>
        <p:nvPicPr>
          <p:cNvPr id="3" name="Platshållare för innehåll 3">
            <a:extLst>
              <a:ext uri="{FF2B5EF4-FFF2-40B4-BE49-F238E27FC236}">
                <a16:creationId xmlns:a16="http://schemas.microsoft.com/office/drawing/2014/main" id="{136CF56B-A789-91D5-476A-C05EE0CB1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8" b="1"/>
          <a:stretch/>
        </p:blipFill>
        <p:spPr>
          <a:xfrm rot="5400000">
            <a:off x="6205727" y="483316"/>
            <a:ext cx="3642357" cy="388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</p:grpSp>
      <p:pic>
        <p:nvPicPr>
          <p:cNvPr id="3" name="Platshållare för innehåll 2" descr="En bild som visar klädsel, person, småbarn, inomhus&#10;&#10;Automatiskt genererad beskrivning">
            <a:extLst>
              <a:ext uri="{FF2B5EF4-FFF2-40B4-BE49-F238E27FC236}">
                <a16:creationId xmlns:a16="http://schemas.microsoft.com/office/drawing/2014/main" id="{8336F706-721A-6A8A-D1B7-5A22CDE215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4365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08B7D9D-A4E2-ADA5-D2ED-A75B308B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My groups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66D92014-DE56-A984-3689-D6227D63848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3735054"/>
              </p:ext>
            </p:extLst>
          </p:nvPr>
        </p:nvGraphicFramePr>
        <p:xfrm>
          <a:off x="677334" y="2160589"/>
          <a:ext cx="385112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5605424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685</TotalTime>
  <Words>1416</Words>
  <Application>Microsoft Office PowerPoint</Application>
  <PresentationFormat>Widescreen</PresentationFormat>
  <Paragraphs>242</Paragraphs>
  <Slides>31</Slides>
  <Notes>4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31</vt:i4>
      </vt:variant>
    </vt:vector>
  </HeadingPairs>
  <TitlesOfParts>
    <vt:vector size="39" baseType="lpstr">
      <vt:lpstr>Aptos</vt:lpstr>
      <vt:lpstr>Arial</vt:lpstr>
      <vt:lpstr>Calibri</vt:lpstr>
      <vt:lpstr>Times New Roman</vt:lpstr>
      <vt:lpstr>Trebuchet MS</vt:lpstr>
      <vt:lpstr>Wingdings 3</vt:lpstr>
      <vt:lpstr>Fasett</vt:lpstr>
      <vt:lpstr>Acrobat Document</vt:lpstr>
      <vt:lpstr>What a good way to read!</vt:lpstr>
      <vt:lpstr>PowerPoint-præsentation</vt:lpstr>
      <vt:lpstr>Nils Holgersson underbara resa genom Sverige (Selma Lagerlöf)</vt:lpstr>
      <vt:lpstr>The Call of the Wild </vt:lpstr>
      <vt:lpstr>Sofia and Ebba on text talk</vt:lpstr>
      <vt:lpstr>My previous target groups</vt:lpstr>
      <vt:lpstr>PowerPoint-præsentation</vt:lpstr>
      <vt:lpstr>The Reader and shared reading for children </vt:lpstr>
      <vt:lpstr>My groups</vt:lpstr>
      <vt:lpstr>Visits to other reader leaders …</vt:lpstr>
      <vt:lpstr>Shared reading with 7-year- olds: Poetry</vt:lpstr>
      <vt:lpstr>Får jag sitta tyst hos er? (Benkt-Erik Hedin)</vt:lpstr>
      <vt:lpstr>Äntligen(Mårten Melin)</vt:lpstr>
      <vt:lpstr>Hon är så gammal nu (Barbro Lindgren)</vt:lpstr>
      <vt:lpstr>Trött (Aase Berg)</vt:lpstr>
      <vt:lpstr>Some thoughts on having SR with smaller children (6-9 years)</vt:lpstr>
      <vt:lpstr>Smultronstället</vt:lpstr>
      <vt:lpstr>     Reader Leaders on having SR with children …  </vt:lpstr>
      <vt:lpstr>JC about a shared reading at youth center Flamman in Södra Ryd</vt:lpstr>
      <vt:lpstr>Problems</vt:lpstr>
      <vt:lpstr>Reading-foxes and TUFF: Shared reading with 9-13-year-olds</vt:lpstr>
      <vt:lpstr>SR at the gymnasium</vt:lpstr>
      <vt:lpstr>Shared reading med young adults: The Selma group</vt:lpstr>
      <vt:lpstr>Collective meaningmaking in ”This Is Just To Say” (William Carlos Williams)  </vt:lpstr>
      <vt:lpstr>PowerPoint-præsentation</vt:lpstr>
      <vt:lpstr>What´s special about having shared reading with young adults?</vt:lpstr>
      <vt:lpstr>Two instrumental  reasons for doing SR with children</vt:lpstr>
      <vt:lpstr>Further Readings</vt:lpstr>
      <vt:lpstr>Thank you!  </vt:lpstr>
      <vt:lpstr>Inom varje dikt (Maria Wine)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Henrik Wig</dc:creator>
  <cp:lastModifiedBy>Vita Andersen</cp:lastModifiedBy>
  <cp:revision>4</cp:revision>
  <dcterms:created xsi:type="dcterms:W3CDTF">2024-10-30T19:37:05Z</dcterms:created>
  <dcterms:modified xsi:type="dcterms:W3CDTF">2025-03-03T12:54:21Z</dcterms:modified>
</cp:coreProperties>
</file>